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112" autoAdjust="0"/>
  </p:normalViewPr>
  <p:slideViewPr>
    <p:cSldViewPr>
      <p:cViewPr>
        <p:scale>
          <a:sx n="80" d="100"/>
          <a:sy n="80" d="100"/>
        </p:scale>
        <p:origin x="-1086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3EB059-A3E2-4AFC-B24C-918ABF1EC309}" type="datetimeFigureOut">
              <a:rPr lang="en-US" smtClean="0"/>
              <a:t>3/1/2022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86BE57-D1BB-44DA-A3C8-396541C763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697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6BE57-D1BB-44DA-A3C8-396541C7636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522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5CE4A-96F7-49D6-8ACF-BE802EA0069B}" type="datetimeFigureOut">
              <a:rPr lang="en-US" smtClean="0"/>
              <a:t>3/1/2022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E7E3C-040B-4C4D-A46E-818DCBAC8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807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5CE4A-96F7-49D6-8ACF-BE802EA0069B}" type="datetimeFigureOut">
              <a:rPr lang="en-US" smtClean="0"/>
              <a:t>3/1/2022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E7E3C-040B-4C4D-A46E-818DCBAC8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51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5CE4A-96F7-49D6-8ACF-BE802EA0069B}" type="datetimeFigureOut">
              <a:rPr lang="en-US" smtClean="0"/>
              <a:t>3/1/2022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E7E3C-040B-4C4D-A46E-818DCBAC8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416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5CE4A-96F7-49D6-8ACF-BE802EA0069B}" type="datetimeFigureOut">
              <a:rPr lang="en-US" smtClean="0"/>
              <a:t>3/1/2022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E7E3C-040B-4C4D-A46E-818DCBAC8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80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5CE4A-96F7-49D6-8ACF-BE802EA0069B}" type="datetimeFigureOut">
              <a:rPr lang="en-US" smtClean="0"/>
              <a:t>3/1/2022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E7E3C-040B-4C4D-A46E-818DCBAC8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458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5CE4A-96F7-49D6-8ACF-BE802EA0069B}" type="datetimeFigureOut">
              <a:rPr lang="en-US" smtClean="0"/>
              <a:t>3/1/2022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E7E3C-040B-4C4D-A46E-818DCBAC8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2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5CE4A-96F7-49D6-8ACF-BE802EA0069B}" type="datetimeFigureOut">
              <a:rPr lang="en-US" smtClean="0"/>
              <a:t>3/1/2022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E7E3C-040B-4C4D-A46E-818DCBAC8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425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5CE4A-96F7-49D6-8ACF-BE802EA0069B}" type="datetimeFigureOut">
              <a:rPr lang="en-US" smtClean="0"/>
              <a:t>3/1/2022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E7E3C-040B-4C4D-A46E-818DCBAC8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274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5CE4A-96F7-49D6-8ACF-BE802EA0069B}" type="datetimeFigureOut">
              <a:rPr lang="en-US" smtClean="0"/>
              <a:t>3/1/2022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E7E3C-040B-4C4D-A46E-818DCBAC8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61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5CE4A-96F7-49D6-8ACF-BE802EA0069B}" type="datetimeFigureOut">
              <a:rPr lang="en-US" smtClean="0"/>
              <a:t>3/1/2022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E7E3C-040B-4C4D-A46E-818DCBAC8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820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5CE4A-96F7-49D6-8ACF-BE802EA0069B}" type="datetimeFigureOut">
              <a:rPr lang="en-US" smtClean="0"/>
              <a:t>3/1/2022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E7E3C-040B-4C4D-A46E-818DCBAC8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19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5CE4A-96F7-49D6-8ACF-BE802EA0069B}" type="datetimeFigureOut">
              <a:rPr lang="en-US" smtClean="0"/>
              <a:t>3/1/2022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E7E3C-040B-4C4D-A46E-818DCBAC83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507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5400" y="415196"/>
            <a:ext cx="6097679" cy="1430702"/>
          </a:xfrm>
        </p:spPr>
        <p:txBody>
          <a:bodyPr>
            <a:normAutofit fontScale="90000"/>
          </a:bodyPr>
          <a:lstStyle/>
          <a:p>
            <a:pPr lvl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SUSTAINABLE PROCUREMENT ENVIRONMENT AND SOCIAL </a:t>
            </a:r>
            <a:r>
              <a:rPr lang="en-GB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STANDARDS  ENHANCEMENT CENTRE </a:t>
            </a:r>
            <a:r>
              <a:rPr lang="en-GB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EXCELLENCE</a:t>
            </a:r>
            <a:r>
              <a:rPr lang="en-GB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GB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Ahmadu Bello University, Zaria.</a:t>
            </a:r>
            <a:r>
              <a:rPr lang="en-GB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ea typeface="+mn-ea"/>
                <a:cs typeface="+mn-cs"/>
              </a:rPr>
              <a:t/>
            </a:r>
            <a:br>
              <a:rPr lang="en-GB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anose="020E0502030303020204" pitchFamily="34" charset="0"/>
                <a:ea typeface="+mn-ea"/>
                <a:cs typeface="+mn-cs"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581400"/>
            <a:ext cx="8077200" cy="2743200"/>
          </a:xfrm>
        </p:spPr>
        <p:txBody>
          <a:bodyPr>
            <a:normAutofit fontScale="92500"/>
          </a:bodyPr>
          <a:lstStyle/>
          <a:p>
            <a:r>
              <a:rPr lang="en-GB" sz="2300" b="1" dirty="0">
                <a:solidFill>
                  <a:prstClr val="black"/>
                </a:solidFill>
                <a:latin typeface="Candara" panose="020E0502030303020204" pitchFamily="34" charset="0"/>
                <a:ea typeface="+mj-ea"/>
                <a:cs typeface="+mj-cs"/>
              </a:rPr>
              <a:t>OVERVIEW OF THE ENVIRONMENTAL AND SOCIAL </a:t>
            </a:r>
            <a:r>
              <a:rPr lang="en-GB" sz="2300" b="1" dirty="0" smtClean="0">
                <a:solidFill>
                  <a:prstClr val="black"/>
                </a:solidFill>
                <a:latin typeface="Candara" panose="020E0502030303020204" pitchFamily="34" charset="0"/>
                <a:ea typeface="+mj-ea"/>
                <a:cs typeface="+mj-cs"/>
              </a:rPr>
              <a:t>STANDARDS IN MULTILATERAL FINANCIAL INSTITUTIONS</a:t>
            </a:r>
          </a:p>
          <a:p>
            <a:endParaRPr lang="en-GB" sz="20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Topic:</a:t>
            </a:r>
            <a:r>
              <a:rPr lang="en-GB" sz="2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Definition of Environmental and Social Assessment (ESA) and </a:t>
            </a:r>
          </a:p>
          <a:p>
            <a:r>
              <a:rPr lang="en-GB" sz="2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 Process</a:t>
            </a:r>
          </a:p>
          <a:p>
            <a:pPr lvl="0" algn="l">
              <a:spcBef>
                <a:spcPts val="0"/>
              </a:spcBef>
            </a:pPr>
            <a:endParaRPr lang="en-GB" sz="2200" b="1" dirty="0" smtClean="0">
              <a:solidFill>
                <a:prstClr val="black"/>
              </a:solidFill>
              <a:latin typeface="Candara" panose="020E0502030303020204" pitchFamily="34" charset="0"/>
            </a:endParaRPr>
          </a:p>
          <a:p>
            <a:pPr lvl="0" algn="l">
              <a:spcBef>
                <a:spcPts val="0"/>
              </a:spcBef>
            </a:pPr>
            <a:r>
              <a:rPr lang="en-GB" sz="2200" b="1" dirty="0">
                <a:solidFill>
                  <a:prstClr val="black"/>
                </a:solidFill>
                <a:latin typeface="Candara" panose="020E0502030303020204" pitchFamily="34" charset="0"/>
              </a:rPr>
              <a:t> </a:t>
            </a:r>
            <a:r>
              <a:rPr lang="en-GB" sz="2200" b="1" dirty="0" smtClean="0">
                <a:solidFill>
                  <a:prstClr val="black"/>
                </a:solidFill>
                <a:latin typeface="Candara" panose="020E0502030303020204" pitchFamily="34" charset="0"/>
              </a:rPr>
              <a:t>                                                     </a:t>
            </a:r>
          </a:p>
          <a:p>
            <a:pPr lvl="0" algn="l">
              <a:spcBef>
                <a:spcPts val="0"/>
              </a:spcBef>
            </a:pPr>
            <a:r>
              <a:rPr lang="en-GB" sz="2200" b="1" dirty="0">
                <a:solidFill>
                  <a:prstClr val="black"/>
                </a:solidFill>
                <a:latin typeface="Candara" panose="020E0502030303020204" pitchFamily="34" charset="0"/>
              </a:rPr>
              <a:t> </a:t>
            </a:r>
            <a:r>
              <a:rPr lang="en-GB" sz="2200" b="1" dirty="0" smtClean="0">
                <a:solidFill>
                  <a:prstClr val="black"/>
                </a:solidFill>
                <a:latin typeface="Candara" panose="020E0502030303020204" pitchFamily="34" charset="0"/>
              </a:rPr>
              <a:t>                                                                               Lecturer </a:t>
            </a:r>
            <a:r>
              <a:rPr lang="en-GB" sz="2200" b="1" dirty="0">
                <a:solidFill>
                  <a:prstClr val="black"/>
                </a:solidFill>
                <a:latin typeface="Candara" panose="020E0502030303020204" pitchFamily="34" charset="0"/>
              </a:rPr>
              <a:t>– Dr I. Mukhtar</a:t>
            </a:r>
            <a:endParaRPr lang="en-GB" sz="2200" b="1" dirty="0">
              <a:solidFill>
                <a:prstClr val="black"/>
              </a:solidFill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1845898"/>
            <a:ext cx="1459684" cy="13755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074222"/>
            <a:ext cx="1630664" cy="11049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209800" y="1824896"/>
            <a:ext cx="4572000" cy="1653273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2F5496"/>
                </a:solidFill>
                <a:effectLst/>
                <a:uLnTx/>
                <a:uFillTx/>
                <a:ea typeface="Times New Roman" panose="02020603050405020304" pitchFamily="18" charset="0"/>
                <a:cs typeface="Times New Roman" panose="02020603050405020304" pitchFamily="18" charset="0"/>
              </a:rPr>
              <a:t>EXECUTIVE SHORT-TERM COURSES</a:t>
            </a:r>
            <a:endParaRPr kumimoji="0" lang="en-GB" sz="2000" b="1" i="0" u="none" strike="noStrike" kern="0" cap="none" spc="0" normalizeH="0" baseline="0" noProof="0" dirty="0" smtClean="0">
              <a:ln>
                <a:noFill/>
              </a:ln>
              <a:solidFill>
                <a:srgbClr val="2F5496"/>
              </a:solidFill>
              <a:effectLst/>
              <a:uLnTx/>
              <a:uFillTx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0" marR="0" lvl="0" indent="-365760" algn="ctr" defTabSz="914400" eaLnBrk="1" fontAlgn="auto" latinLnBrk="0" hangingPunct="1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2F5496"/>
                </a:solidFill>
                <a:effectLst/>
                <a:uLnTx/>
                <a:uFillTx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endParaRPr kumimoji="0" lang="en-GB" sz="2000" b="1" i="0" u="none" strike="noStrike" kern="0" cap="none" spc="0" normalizeH="0" baseline="0" noProof="0" dirty="0" smtClean="0">
              <a:ln>
                <a:noFill/>
              </a:ln>
              <a:solidFill>
                <a:srgbClr val="2F5496"/>
              </a:solidFill>
              <a:effectLst/>
              <a:uLnTx/>
              <a:uFillTx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0" marR="0" lvl="0" indent="-365760" algn="ctr" defTabSz="914400" eaLnBrk="1" fontAlgn="auto" latinLnBrk="0" hangingPunct="1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2F5496"/>
                </a:solidFill>
                <a:effectLst/>
                <a:uLnTx/>
                <a:uFillTx/>
                <a:ea typeface="Times New Roman" panose="02020603050405020304" pitchFamily="18" charset="0"/>
                <a:cs typeface="Times New Roman" panose="02020603050405020304" pitchFamily="18" charset="0"/>
              </a:rPr>
              <a:t>ENVIRONMENTAL STANDARDS</a:t>
            </a:r>
            <a:endParaRPr kumimoji="0" lang="en-GB" sz="2000" b="1" i="0" u="none" strike="noStrike" kern="0" cap="none" spc="0" normalizeH="0" baseline="0" noProof="0" dirty="0" smtClean="0">
              <a:ln>
                <a:noFill/>
              </a:ln>
              <a:solidFill>
                <a:srgbClr val="2F5496"/>
              </a:solidFill>
              <a:effectLst/>
              <a:uLnTx/>
              <a:uFillTx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libri" panose="020F0502020204030204" pitchFamily="34" charset="0"/>
                <a:cs typeface="Times New Roman" panose="02020603050405020304" pitchFamily="18" charset="0"/>
              </a:rPr>
              <a:t>A 5- day course for earning a certificate of attendance for ESA Practitioners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021239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ESA Process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562600"/>
          </a:xfrm>
        </p:spPr>
        <p:txBody>
          <a:bodyPr/>
          <a:lstStyle/>
          <a:p>
            <a:r>
              <a:rPr lang="en-US" dirty="0" smtClean="0"/>
              <a:t>Environmental and Social Assessment (ESA) is the primary process used to evaluate, document and manage E&amp;S risks</a:t>
            </a:r>
          </a:p>
          <a:p>
            <a:r>
              <a:rPr lang="en-US" dirty="0" smtClean="0"/>
              <a:t>An ESA is typically conducted according to National EIA legislation and/or other relevant international standards (ESF, IFC-PS, IAIA Guidelines, etc.):</a:t>
            </a:r>
          </a:p>
          <a:p>
            <a:r>
              <a:rPr lang="fr-FR" dirty="0" smtClean="0"/>
              <a:t>Documents </a:t>
            </a:r>
            <a:r>
              <a:rPr lang="fr-FR" dirty="0" err="1" smtClean="0"/>
              <a:t>current</a:t>
            </a:r>
            <a:r>
              <a:rPr lang="fr-FR" dirty="0" smtClean="0"/>
              <a:t> </a:t>
            </a:r>
            <a:r>
              <a:rPr lang="fr-FR" dirty="0" err="1" smtClean="0"/>
              <a:t>environmental</a:t>
            </a:r>
            <a:r>
              <a:rPr lang="fr-FR" dirty="0" smtClean="0"/>
              <a:t> and social conditions </a:t>
            </a:r>
          </a:p>
          <a:p>
            <a:r>
              <a:rPr lang="en-US" dirty="0" smtClean="0"/>
              <a:t>Predicts future conditions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6419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ESA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Describes the legal and governance environment for risk management</a:t>
            </a:r>
          </a:p>
          <a:p>
            <a:r>
              <a:rPr lang="en-US" dirty="0" smtClean="0"/>
              <a:t>Involves public input throughout</a:t>
            </a:r>
          </a:p>
          <a:p>
            <a:r>
              <a:rPr lang="en-US" dirty="0" smtClean="0"/>
              <a:t>Recommends measures for maximizing positive and minimizing negative effects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852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Environmental and Social Assessment</a:t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715000"/>
          </a:xfrm>
        </p:spPr>
        <p:txBody>
          <a:bodyPr>
            <a:normAutofit lnSpcReduction="1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What does it involve?</a:t>
            </a:r>
          </a:p>
          <a:p>
            <a:r>
              <a:rPr lang="en-US" dirty="0"/>
              <a:t>A process of analysis and planning to identify and avoid, minimize, reduce or mitigate ES risks and impacts</a:t>
            </a:r>
          </a:p>
          <a:p>
            <a:r>
              <a:rPr lang="en-US" dirty="0"/>
              <a:t>Assessment studies and management plans informing project design and implementation</a:t>
            </a:r>
          </a:p>
          <a:p>
            <a:r>
              <a:rPr lang="en-US" dirty="0"/>
              <a:t>Addresses disproportionate impacts on disadvantaged and vulnerable groups</a:t>
            </a:r>
          </a:p>
          <a:p>
            <a:r>
              <a:rPr lang="en-US" dirty="0"/>
              <a:t>Informed by consultation with stakeholders</a:t>
            </a:r>
          </a:p>
          <a:p>
            <a:r>
              <a:rPr lang="en-US" dirty="0"/>
              <a:t>Progressive, iterative (can continue during implementation) and proportionate to risk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7543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3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Environmental </a:t>
            </a:r>
            <a:r>
              <a:rPr lang="en-US" b="1" dirty="0"/>
              <a:t>and Social Assessment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715000"/>
          </a:xfrm>
        </p:spPr>
        <p:txBody>
          <a:bodyPr>
            <a:normAutofit fontScale="925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Why is it important?</a:t>
            </a:r>
          </a:p>
          <a:p>
            <a:r>
              <a:rPr lang="en-US" dirty="0"/>
              <a:t>Improves project design by informing project objectives, scope, activities and preventing harm</a:t>
            </a:r>
          </a:p>
          <a:p>
            <a:r>
              <a:rPr lang="en-US" dirty="0"/>
              <a:t>Development outcomes: helps projects achieve better environmental and social outcomes</a:t>
            </a:r>
          </a:p>
          <a:p>
            <a:r>
              <a:rPr lang="en-US" dirty="0"/>
              <a:t>Helps to prevent discontent: so that unhappy stakeholders do not protest or block the project</a:t>
            </a:r>
          </a:p>
          <a:p>
            <a:r>
              <a:rPr lang="en-US" dirty="0"/>
              <a:t>Savings: cost of avoidance and minimization is less than compensation, restoration, offset</a:t>
            </a:r>
          </a:p>
          <a:p>
            <a:r>
              <a:rPr lang="en-US" dirty="0"/>
              <a:t>Approvals: projects without ESA will not obtain WB clearance even if country regulations permit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9887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ESA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763000" cy="5334000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ESA uses systematic methodologies including the following:</a:t>
            </a:r>
          </a:p>
          <a:p>
            <a:r>
              <a:rPr lang="en-US" dirty="0"/>
              <a:t>Comprehensive screening and scoping of project risks and impacts</a:t>
            </a:r>
          </a:p>
          <a:p>
            <a:r>
              <a:rPr lang="en-US" dirty="0"/>
              <a:t>Technical analysis and targeted studies to determine project context and to deepen qualitative and quantitative risk estimates</a:t>
            </a:r>
          </a:p>
          <a:p>
            <a:r>
              <a:rPr lang="en-US" dirty="0"/>
              <a:t>Stakeholder engagement processes to inform screening, scoping and analytics</a:t>
            </a:r>
          </a:p>
          <a:p>
            <a:r>
              <a:rPr lang="en-US" dirty="0"/>
              <a:t>Development of technical recommendations for avoiding, minimizing, mitigating or compensating for impacts</a:t>
            </a:r>
          </a:p>
          <a:p>
            <a:r>
              <a:rPr lang="en-US" dirty="0"/>
              <a:t>Public disclosure of ESA findings and recommendations</a:t>
            </a:r>
          </a:p>
          <a:p>
            <a:r>
              <a:rPr lang="en-US" dirty="0"/>
              <a:t>Monitoring, reporting and adaptive management</a:t>
            </a:r>
          </a:p>
          <a:p>
            <a:r>
              <a:rPr lang="en-US" dirty="0"/>
              <a:t>Grievance Redress Mechanisms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7763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Value Proposition for ESA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763000" cy="5562600"/>
          </a:xfrm>
        </p:spPr>
        <p:txBody>
          <a:bodyPr/>
          <a:lstStyle/>
          <a:p>
            <a:r>
              <a:rPr lang="en-US" dirty="0" smtClean="0"/>
              <a:t>The ESA process can add significant value to a project</a:t>
            </a:r>
          </a:p>
          <a:p>
            <a:r>
              <a:rPr lang="en-US" dirty="0" smtClean="0"/>
              <a:t>Informs decision making</a:t>
            </a:r>
          </a:p>
          <a:p>
            <a:r>
              <a:rPr lang="en-US" dirty="0" smtClean="0"/>
              <a:t>Improves project design and implementation</a:t>
            </a:r>
          </a:p>
          <a:p>
            <a:r>
              <a:rPr lang="en-US" dirty="0" smtClean="0"/>
              <a:t>Avoids and mitigates adverse environment and social risks and impacts especially those that affected disadvantaged and vulnerable individuals and groups</a:t>
            </a:r>
          </a:p>
          <a:p>
            <a:r>
              <a:rPr lang="en-US" dirty="0" smtClean="0"/>
              <a:t>Avoids cost overruns and delays during implementation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88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Value Proposition for ESA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Provides the basis for legal authorization, licensing and permitting of projects</a:t>
            </a:r>
          </a:p>
          <a:p>
            <a:r>
              <a:rPr lang="en-US" dirty="0"/>
              <a:t>Promotes longer term sustainability of investments</a:t>
            </a:r>
          </a:p>
          <a:p>
            <a:r>
              <a:rPr lang="en-US" dirty="0"/>
              <a:t>Establishes a baseline to monitor progress during implementation</a:t>
            </a:r>
          </a:p>
          <a:p>
            <a:r>
              <a:rPr lang="en-US" dirty="0"/>
              <a:t>Promotes stakeholder engagement achieve social acceptability and to track intended and unintended outcomes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31238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b="1" dirty="0"/>
              <a:t>QUESTIONS????</a:t>
            </a:r>
          </a:p>
          <a:p>
            <a:pPr algn="ctr"/>
            <a:endParaRPr lang="en-US" b="1" dirty="0"/>
          </a:p>
          <a:p>
            <a:pPr algn="ctr"/>
            <a:r>
              <a:rPr lang="en-US" b="1" dirty="0"/>
              <a:t>THANK YOU FOR YOUR ATTENTION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538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459</Words>
  <Application>Microsoft Office PowerPoint</Application>
  <PresentationFormat>On-screen Show (4:3)</PresentationFormat>
  <Paragraphs>59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SUSTAINABLE PROCUREMENT ENVIRONMENT AND SOCIAL STANDARDS  ENHANCEMENT CENTRE OF EXCELLENCE Ahmadu Bello University, Zaria. </vt:lpstr>
      <vt:lpstr>ESA Process</vt:lpstr>
      <vt:lpstr>ESA Process</vt:lpstr>
      <vt:lpstr>Environmental and Social Assessment </vt:lpstr>
      <vt:lpstr> Environmental and Social Assessment </vt:lpstr>
      <vt:lpstr>ESA Process</vt:lpstr>
      <vt:lpstr>Value Proposition for ESA</vt:lpstr>
      <vt:lpstr>Value Proposition for ESA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 USER</dc:creator>
  <cp:lastModifiedBy>HP USER</cp:lastModifiedBy>
  <cp:revision>10</cp:revision>
  <dcterms:created xsi:type="dcterms:W3CDTF">2022-02-28T23:19:49Z</dcterms:created>
  <dcterms:modified xsi:type="dcterms:W3CDTF">2022-03-01T21:23:41Z</dcterms:modified>
</cp:coreProperties>
</file>