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4" r:id="rId25"/>
    <p:sldId id="285" r:id="rId26"/>
    <p:sldId id="281" r:id="rId27"/>
    <p:sldId id="282" r:id="rId28"/>
    <p:sldId id="28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D46463-DCA7-4F6E-94E7-08C8A8EFF6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2768F6-FDF4-487C-92F8-AA4FFA24DE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7D0B4B-3863-4311-AE9A-3E6CEE95D4B6}"/>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75D98002-986B-4C8E-96F8-8EF9E61C03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7019D1-432D-4D46-9CE9-960B9239C22F}"/>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547407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A6E78-81A3-4264-A41D-40F61F2E789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5A43F8-84A3-49A6-8388-05079D5FDB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3B82C8-0663-42C4-ACC6-B1E931EBB0CF}"/>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BD288818-36E9-4D66-8251-671DC5BA59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544670-6810-460C-8DEE-774F24D48D2C}"/>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1800382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A25B7B-263E-4868-9275-BFF425B7458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6BB6D3-7CC2-4554-B736-071A0CF1C0F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E1559A-B435-4474-9E4D-51184EEA1B1E}"/>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156EA6FA-52F3-46E6-84AA-A4DBCCCB8C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766D72-9418-43D2-B126-C3842923381A}"/>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216187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94606-4C6A-46B0-B498-235D81F698F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8D8946-1AE3-46F8-AC58-0227F90732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8A7F1B-349B-486A-BE8F-46167764ACB0}"/>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7AFA907A-65BE-4490-9E8E-3BEED64805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A8E60E-209A-4738-87A3-13AE21CD7768}"/>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3973899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77062-AE5E-433B-B508-6A8CDA5556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FD61678-59DC-4BC7-9094-845200BC412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62AC050-F97C-4204-8C7B-189BB3DA95BF}"/>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25A2393D-8720-4E7D-AC9A-5B4B804ACE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B7AAF2-35C6-4C47-BAAE-F1EF1B2CC801}"/>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263678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658DD-D4F1-495B-AE03-9BE15CFD44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C7F780-12FA-44AC-90B2-39009B1F385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6810CFE-E7C9-43B2-882A-CDA6AA5ECE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B6769D-7692-4A96-AADC-2BD5292E2A20}"/>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6" name="Footer Placeholder 5">
            <a:extLst>
              <a:ext uri="{FF2B5EF4-FFF2-40B4-BE49-F238E27FC236}">
                <a16:creationId xmlns:a16="http://schemas.microsoft.com/office/drawing/2014/main" id="{7944E14F-2959-4FC7-A73D-0A5E367C17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2B940CE-A38D-4DF0-90EB-CBEB1D5EFFEF}"/>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4220968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EB265-F234-4868-A504-509B69A0D6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550F5B-4D2F-4641-8B19-A947F05CC0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00BAD3-31CD-46CE-8597-C29BD32962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69F1D23-2F73-486F-A49D-CD076241EC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645CE6-4A14-402C-83E7-9F8DD7C854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C0C172-9A52-48BE-BA6C-68004961A0C5}"/>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8" name="Footer Placeholder 7">
            <a:extLst>
              <a:ext uri="{FF2B5EF4-FFF2-40B4-BE49-F238E27FC236}">
                <a16:creationId xmlns:a16="http://schemas.microsoft.com/office/drawing/2014/main" id="{AB2E94DC-2BD3-4E84-A6CE-A4E2E221211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429B3F-18A8-4E1A-856B-C6DA0555D187}"/>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3479514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F09A6-9033-4E89-9F6A-A299AB5700E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368F5E-1FD5-45EA-852E-76474B87E7D2}"/>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4" name="Footer Placeholder 3">
            <a:extLst>
              <a:ext uri="{FF2B5EF4-FFF2-40B4-BE49-F238E27FC236}">
                <a16:creationId xmlns:a16="http://schemas.microsoft.com/office/drawing/2014/main" id="{F244C839-1033-423A-9AAF-38FEEE0FE1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80FA7D-E3E0-4C6C-9157-A40B5281EFB2}"/>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819944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AB5AE7-73D8-46D5-9CE1-16C97ADF812E}"/>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3" name="Footer Placeholder 2">
            <a:extLst>
              <a:ext uri="{FF2B5EF4-FFF2-40B4-BE49-F238E27FC236}">
                <a16:creationId xmlns:a16="http://schemas.microsoft.com/office/drawing/2014/main" id="{AF52BE81-EAD9-4EA2-BC9A-024D073616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8FE544-7C16-4F15-A316-010390F07E43}"/>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1778736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5ACDF-095A-4DE6-BCBA-777C5FC21D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D1B7CB1-6DEE-48A6-83CB-EC98D0953E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EAAE57C-85DC-4ADB-85A2-5AD3D32DCC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6A9FA-D7D0-43CC-B9A6-9FF4D5E2C9C6}"/>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6" name="Footer Placeholder 5">
            <a:extLst>
              <a:ext uri="{FF2B5EF4-FFF2-40B4-BE49-F238E27FC236}">
                <a16:creationId xmlns:a16="http://schemas.microsoft.com/office/drawing/2014/main" id="{A1913E27-8CE9-4004-B98F-6E0CA307E8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4A5373-61EB-4CC1-99A2-E8D1D6D56B26}"/>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1581509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C24B8-6F32-45D8-81DD-7E57BDB74D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2436AB-CB7B-4C6D-9F03-C576803561F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46AC59-4EE8-4C22-B111-C32A7ED0B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DAA23F9-8632-4E3D-8C20-FC6A4C464AF5}"/>
              </a:ext>
            </a:extLst>
          </p:cNvPr>
          <p:cNvSpPr>
            <a:spLocks noGrp="1"/>
          </p:cNvSpPr>
          <p:nvPr>
            <p:ph type="dt" sz="half" idx="10"/>
          </p:nvPr>
        </p:nvSpPr>
        <p:spPr/>
        <p:txBody>
          <a:bodyPr/>
          <a:lstStyle/>
          <a:p>
            <a:fld id="{EF6F6ECA-F6DA-4C94-88BC-E85451B5243D}" type="datetimeFigureOut">
              <a:rPr lang="en-US" smtClean="0"/>
              <a:t>5/17/2022</a:t>
            </a:fld>
            <a:endParaRPr lang="en-US"/>
          </a:p>
        </p:txBody>
      </p:sp>
      <p:sp>
        <p:nvSpPr>
          <p:cNvPr id="6" name="Footer Placeholder 5">
            <a:extLst>
              <a:ext uri="{FF2B5EF4-FFF2-40B4-BE49-F238E27FC236}">
                <a16:creationId xmlns:a16="http://schemas.microsoft.com/office/drawing/2014/main" id="{396F4234-B9CA-4870-BCB6-DCC4C33269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4129784-422F-40F1-8A4D-17925889201A}"/>
              </a:ext>
            </a:extLst>
          </p:cNvPr>
          <p:cNvSpPr>
            <a:spLocks noGrp="1"/>
          </p:cNvSpPr>
          <p:nvPr>
            <p:ph type="sldNum" sz="quarter" idx="12"/>
          </p:nvPr>
        </p:nvSpPr>
        <p:spPr/>
        <p:txBody>
          <a:bodyPr/>
          <a:lstStyle/>
          <a:p>
            <a:fld id="{5FA82B10-1E47-496D-8DE6-31A56468CD04}" type="slidenum">
              <a:rPr lang="en-US" smtClean="0"/>
              <a:t>‹#›</a:t>
            </a:fld>
            <a:endParaRPr lang="en-US"/>
          </a:p>
        </p:txBody>
      </p:sp>
    </p:spTree>
    <p:extLst>
      <p:ext uri="{BB962C8B-B14F-4D97-AF65-F5344CB8AC3E}">
        <p14:creationId xmlns:p14="http://schemas.microsoft.com/office/powerpoint/2010/main" val="3719635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D6FBAA0-ACCC-4855-BEDB-26D6D0C01D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210F18D-7F7E-44DD-8FBE-A7FBCC5F59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C2E4D9-0C7E-403B-B3CB-1BD143015D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6F6ECA-F6DA-4C94-88BC-E85451B5243D}" type="datetimeFigureOut">
              <a:rPr lang="en-US" smtClean="0"/>
              <a:t>5/17/2022</a:t>
            </a:fld>
            <a:endParaRPr lang="en-US"/>
          </a:p>
        </p:txBody>
      </p:sp>
      <p:sp>
        <p:nvSpPr>
          <p:cNvPr id="5" name="Footer Placeholder 4">
            <a:extLst>
              <a:ext uri="{FF2B5EF4-FFF2-40B4-BE49-F238E27FC236}">
                <a16:creationId xmlns:a16="http://schemas.microsoft.com/office/drawing/2014/main" id="{9ECB3B1E-8468-4913-9D6B-14DC08FE23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79006E9-3A0C-4978-AE31-254ECD1490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82B10-1E47-496D-8DE6-31A56468CD04}" type="slidenum">
              <a:rPr lang="en-US" smtClean="0"/>
              <a:t>‹#›</a:t>
            </a:fld>
            <a:endParaRPr lang="en-US"/>
          </a:p>
        </p:txBody>
      </p:sp>
    </p:spTree>
    <p:extLst>
      <p:ext uri="{BB962C8B-B14F-4D97-AF65-F5344CB8AC3E}">
        <p14:creationId xmlns:p14="http://schemas.microsoft.com/office/powerpoint/2010/main" val="42091538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worldbank.org/en/project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documents.worldbank.org/curated/en/docsearch/document-type/540624" TargetMode="External"/><Relationship Id="rId2" Type="http://schemas.openxmlformats.org/officeDocument/2006/relationships/hyperlink" Target="https://www.worldbank.org/en/projects-operations/environmental-and-social-policies#safeguards" TargetMode="External"/><Relationship Id="rId1" Type="http://schemas.openxmlformats.org/officeDocument/2006/relationships/slideLayout" Target="../slideLayouts/slideLayout2.xml"/><Relationship Id="rId4" Type="http://schemas.openxmlformats.org/officeDocument/2006/relationships/hyperlink" Target="https://documents.worldbank.org/curated/en/docadvancesearch/docs?query=&amp;sType=2&amp;author=&amp;aType=2&amp;docTitle=&amp;tType=2&amp;colti=&amp;tType=undefined&amp;qDate=3&amp;fromDate=&amp;toDate=&amp;disclDate=3&amp;fromDisclDate=&amp;toDisclDate=&amp;region=&amp;cntry=&amp;lang=&amp;lndinstr=&amp;prdln=&amp;envcat=&amp;majorDocTY=&amp;docTY=540681&amp;teraTopic=&amp;topic=&amp;discType=&amp;discStatus=&amp;report=&amp;loan=&amp;credit=&amp;projectId=&amp;trustFunds=&amp;UNRegnNbr=&amp;sortDesc=docdt&amp;sortType=desc"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worldbank.org/en/projects-operations/environmental-and-social-framework"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A810E-BACA-4AFC-9D4A-1C7B2268D38F}"/>
              </a:ext>
            </a:extLst>
          </p:cNvPr>
          <p:cNvSpPr>
            <a:spLocks noGrp="1"/>
          </p:cNvSpPr>
          <p:nvPr>
            <p:ph type="ctrTitle"/>
          </p:nvPr>
        </p:nvSpPr>
        <p:spPr/>
        <p:txBody>
          <a:bodyPr/>
          <a:lstStyle/>
          <a:p>
            <a:r>
              <a:rPr kumimoji="0" lang="en-US" sz="2400" b="0" i="0" u="none" strike="noStrike" kern="0" cap="none" spc="0" normalizeH="0" baseline="0" noProof="0" dirty="0">
                <a:ln>
                  <a:noFill/>
                </a:ln>
                <a:solidFill>
                  <a:srgbClr val="003366"/>
                </a:solidFill>
                <a:effectLst/>
                <a:uLnTx/>
                <a:uFillTx/>
                <a:latin typeface="Arial Black"/>
                <a:ea typeface="+mj-ea"/>
                <a:cs typeface="Times New Roman"/>
              </a:rPr>
              <a:t>Revision and Upgrading the Environment and Social Standards in the Multilateral Development Banks (MDB)</a:t>
            </a:r>
            <a:br>
              <a:rPr kumimoji="0" lang="en-US" sz="3000" b="0" i="0" u="none" strike="noStrike" kern="0" cap="none" spc="0" normalizeH="0" baseline="0" noProof="0" dirty="0">
                <a:ln>
                  <a:noFill/>
                </a:ln>
                <a:solidFill>
                  <a:srgbClr val="003366"/>
                </a:solidFill>
                <a:effectLst/>
                <a:uLnTx/>
                <a:uFillTx/>
                <a:latin typeface="Arial Black"/>
                <a:ea typeface="+mj-ea"/>
                <a:cs typeface="Times New Roman"/>
              </a:rPr>
            </a:br>
            <a:endParaRPr lang="en-US" dirty="0"/>
          </a:p>
        </p:txBody>
      </p:sp>
      <p:sp>
        <p:nvSpPr>
          <p:cNvPr id="3" name="Subtitle 2">
            <a:extLst>
              <a:ext uri="{FF2B5EF4-FFF2-40B4-BE49-F238E27FC236}">
                <a16:creationId xmlns:a16="http://schemas.microsoft.com/office/drawing/2014/main" id="{13C24846-09F5-4A8B-85E1-388BAB804920}"/>
              </a:ext>
            </a:extLst>
          </p:cNvPr>
          <p:cNvSpPr>
            <a:spLocks noGrp="1"/>
          </p:cNvSpPr>
          <p:nvPr>
            <p:ph type="subTitle" idx="1"/>
          </p:nvPr>
        </p:nvSpPr>
        <p:spPr/>
        <p:txBody>
          <a:bodyPr/>
          <a:lstStyle/>
          <a:p>
            <a:r>
              <a:rPr lang="en-US" dirty="0"/>
              <a:t>By</a:t>
            </a:r>
          </a:p>
          <a:p>
            <a:r>
              <a:rPr lang="en-US" dirty="0"/>
              <a:t>Prof. W.S. Japhet (Ph.D. Ecology)</a:t>
            </a:r>
          </a:p>
          <a:p>
            <a:r>
              <a:rPr lang="en-US" dirty="0"/>
              <a:t>Environmental Specialist</a:t>
            </a:r>
          </a:p>
        </p:txBody>
      </p:sp>
    </p:spTree>
    <p:extLst>
      <p:ext uri="{BB962C8B-B14F-4D97-AF65-F5344CB8AC3E}">
        <p14:creationId xmlns:p14="http://schemas.microsoft.com/office/powerpoint/2010/main" val="1500960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53649-C8E1-4E7C-AC68-F23B9F7AA9F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B00FAE4-2EE6-4D07-9850-35F1DBC3CEF3}"/>
              </a:ext>
            </a:extLst>
          </p:cNvPr>
          <p:cNvSpPr>
            <a:spLocks noGrp="1"/>
          </p:cNvSpPr>
          <p:nvPr>
            <p:ph idx="1"/>
          </p:nvPr>
        </p:nvSpPr>
        <p:spPr/>
        <p:txBody>
          <a:bodyPr/>
          <a:lstStyle/>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Non-borrower MDB shareholders – who can dictate policies at the major MDBs through their voting power – have felt free to impose safeguard standards that in some cases exceed requirements in their own countries.</a:t>
            </a: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 On resettlements, for example, even illegal squatters must in many cases receive financial compensation.</a:t>
            </a: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 In other cases, governments are required by safeguard policies to consult non-governmental organizations (NGOs) with no legal standing, which many countries strongly object to. </a:t>
            </a:r>
            <a:endParaRPr lang="en-US" dirty="0"/>
          </a:p>
        </p:txBody>
      </p:sp>
    </p:spTree>
    <p:extLst>
      <p:ext uri="{BB962C8B-B14F-4D97-AF65-F5344CB8AC3E}">
        <p14:creationId xmlns:p14="http://schemas.microsoft.com/office/powerpoint/2010/main" val="29106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BB0C7-92A2-4C3E-A260-6AD38D7685A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0F81605-21D4-4C78-BC9E-075972EEE2C1}"/>
              </a:ext>
            </a:extLst>
          </p:cNvPr>
          <p:cNvSpPr>
            <a:spLocks noGrp="1"/>
          </p:cNvSpPr>
          <p:nvPr>
            <p:ph idx="1"/>
          </p:nvPr>
        </p:nvSpPr>
        <p:spPr/>
        <p:txBody>
          <a:bodyPr/>
          <a:lstStyle/>
          <a:p>
            <a:r>
              <a:rPr lang="en-US" sz="2800" dirty="0">
                <a:solidFill>
                  <a:srgbClr val="000000"/>
                </a:solidFill>
                <a:effectLst/>
                <a:latin typeface="Times New Roman" panose="02020603050405020304" pitchFamily="18" charset="0"/>
                <a:ea typeface="Times New Roman" panose="02020603050405020304" pitchFamily="18" charset="0"/>
              </a:rPr>
              <a:t>As a result, borrowers increasingly avoid using the World Bank and the major regional MDBs when a loan is likely to trigger safeguards, particularly for large infrastructure projects.</a:t>
            </a:r>
            <a:endParaRPr lang="en-US" dirty="0"/>
          </a:p>
        </p:txBody>
      </p:sp>
    </p:spTree>
    <p:extLst>
      <p:ext uri="{BB962C8B-B14F-4D97-AF65-F5344CB8AC3E}">
        <p14:creationId xmlns:p14="http://schemas.microsoft.com/office/powerpoint/2010/main" val="1026945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AAE38-0D81-462F-A34A-58D451950B0C}"/>
              </a:ext>
            </a:extLst>
          </p:cNvPr>
          <p:cNvSpPr>
            <a:spLocks noGrp="1"/>
          </p:cNvSpPr>
          <p:nvPr>
            <p:ph type="title"/>
          </p:nvPr>
        </p:nvSpPr>
        <p:spPr/>
        <p:txBody>
          <a:bodyPr>
            <a:normAutofit fontScale="90000"/>
          </a:bodyPr>
          <a:lstStyle/>
          <a:p>
            <a:pPr marL="228600" marR="0" lvl="0" indent="-228600" defTabSz="914400" rtl="0" eaLnBrk="1" fontAlgn="auto" latinLnBrk="0" hangingPunct="1">
              <a:lnSpc>
                <a:spcPct val="90000"/>
              </a:lnSpc>
              <a:spcBef>
                <a:spcPts val="1000"/>
              </a:spcBef>
              <a:spcAft>
                <a:spcPts val="0"/>
              </a:spcAft>
              <a:tabLst/>
              <a:defRPr/>
            </a:pPr>
            <a:r>
              <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rPr>
              <a:t>Rationale for  adopting an integrated approach to environment and social safeguards</a:t>
            </a:r>
            <a:br>
              <a:rPr kumimoji="0" lang="en-US" sz="2600" b="0" i="0" u="none" strike="noStrike" kern="1200" cap="none" spc="0" normalizeH="0" baseline="0" noProof="0" dirty="0">
                <a:ln>
                  <a:noFill/>
                </a:ln>
                <a:solidFill>
                  <a:prstClr val="black"/>
                </a:solidFill>
                <a:effectLst/>
                <a:uLnTx/>
                <a:uFillTx/>
                <a:latin typeface="Calibri" panose="020F0502020204030204"/>
                <a:ea typeface="+mn-ea"/>
                <a:cs typeface="+mn-cs"/>
              </a:rPr>
            </a:br>
            <a:endParaRPr lang="en-US" dirty="0"/>
          </a:p>
        </p:txBody>
      </p:sp>
      <p:sp>
        <p:nvSpPr>
          <p:cNvPr id="3" name="Content Placeholder 2">
            <a:extLst>
              <a:ext uri="{FF2B5EF4-FFF2-40B4-BE49-F238E27FC236}">
                <a16:creationId xmlns:a16="http://schemas.microsoft.com/office/drawing/2014/main" id="{BFB0F0F0-4D4E-4373-A59A-8DD336B7FFA8}"/>
              </a:ext>
            </a:extLst>
          </p:cNvPr>
          <p:cNvSpPr>
            <a:spLocks noGrp="1"/>
          </p:cNvSpPr>
          <p:nvPr>
            <p:ph idx="1"/>
          </p:nvPr>
        </p:nvSpPr>
        <p:spPr/>
        <p:txBody>
          <a:bodyPr/>
          <a:lstStyle/>
          <a:p>
            <a:r>
              <a:rPr lang="en-US" sz="2800" dirty="0">
                <a:solidFill>
                  <a:srgbClr val="000000"/>
                </a:solidFill>
                <a:effectLst/>
                <a:latin typeface="Times New Roman" panose="02020603050405020304" pitchFamily="18" charset="0"/>
                <a:ea typeface="Times New Roman" panose="02020603050405020304" pitchFamily="18" charset="0"/>
              </a:rPr>
              <a:t>Following the Paris Declaration, there has been a greater impetus to harmonize environmental and social safeguards among development agencies.</a:t>
            </a:r>
          </a:p>
          <a:p>
            <a:endParaRPr lang="en-US" dirty="0">
              <a:solidFill>
                <a:srgbClr val="000000"/>
              </a:solidFill>
              <a:latin typeface="Times New Roman" panose="02020603050405020304" pitchFamily="18" charset="0"/>
            </a:endParaRPr>
          </a:p>
          <a:p>
            <a:r>
              <a:rPr lang="en-US" sz="2800" dirty="0">
                <a:solidFill>
                  <a:srgbClr val="000000"/>
                </a:solidFill>
                <a:effectLst/>
                <a:latin typeface="Times New Roman" panose="02020603050405020304" pitchFamily="18" charset="0"/>
                <a:ea typeface="Times New Roman" panose="02020603050405020304" pitchFamily="18" charset="0"/>
              </a:rPr>
              <a:t>In addition, the Multilateral  Development Banks MDBs have established a Multilateral Financial Institutions Working Group on the Environment, in 2005.</a:t>
            </a:r>
            <a:endParaRPr lang="en-US" dirty="0"/>
          </a:p>
        </p:txBody>
      </p:sp>
    </p:spTree>
    <p:extLst>
      <p:ext uri="{BB962C8B-B14F-4D97-AF65-F5344CB8AC3E}">
        <p14:creationId xmlns:p14="http://schemas.microsoft.com/office/powerpoint/2010/main" val="2628740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D57E0-E494-4D1F-A737-DDCDAF26217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0184113-57D1-4B60-9E6E-56B30EFB164F}"/>
              </a:ext>
            </a:extLst>
          </p:cNvPr>
          <p:cNvSpPr>
            <a:spLocks noGrp="1"/>
          </p:cNvSpPr>
          <p:nvPr>
            <p:ph idx="1"/>
          </p:nvPr>
        </p:nvSpPr>
        <p:spPr/>
        <p:txBody>
          <a:bodyPr/>
          <a:lstStyle/>
          <a:p>
            <a:pPr algn="just"/>
            <a:r>
              <a:rPr lang="en-US" dirty="0">
                <a:solidFill>
                  <a:srgbClr val="000000"/>
                </a:solidFill>
                <a:latin typeface="Times New Roman" panose="02020603050405020304" pitchFamily="18" charset="0"/>
                <a:ea typeface="Times New Roman" panose="02020603050405020304" pitchFamily="18" charset="0"/>
              </a:rPr>
              <a:t>T</a:t>
            </a:r>
            <a:r>
              <a:rPr lang="en-US" sz="2800" dirty="0">
                <a:solidFill>
                  <a:srgbClr val="000000"/>
                </a:solidFill>
                <a:effectLst/>
                <a:latin typeface="Times New Roman" panose="02020603050405020304" pitchFamily="18" charset="0"/>
                <a:ea typeface="Times New Roman" panose="02020603050405020304" pitchFamily="18" charset="0"/>
              </a:rPr>
              <a:t>his Working Group published a Common Framework for Environmental Assessment in an attempt to encourage greater harmonization of environmental and social safeguards among its members</a:t>
            </a:r>
          </a:p>
          <a:p>
            <a:pPr marL="0" indent="0">
              <a:buNone/>
            </a:pPr>
            <a:endParaRPr lang="en-US" dirty="0"/>
          </a:p>
          <a:p>
            <a:pPr algn="just"/>
            <a:r>
              <a:rPr lang="en-US" sz="2800" dirty="0">
                <a:solidFill>
                  <a:srgbClr val="000000"/>
                </a:solidFill>
                <a:effectLst/>
                <a:latin typeface="Times New Roman" panose="02020603050405020304" pitchFamily="18" charset="0"/>
                <a:ea typeface="Times New Roman" panose="02020603050405020304" pitchFamily="18" charset="0"/>
              </a:rPr>
              <a:t>In the past few years, almost all the MDBs have completed or have embarked on major revision and upgrading of their set of environmental and social policies, safeguard requirements and standards.</a:t>
            </a:r>
            <a:endParaRPr lang="en-US" dirty="0"/>
          </a:p>
        </p:txBody>
      </p:sp>
    </p:spTree>
    <p:extLst>
      <p:ext uri="{BB962C8B-B14F-4D97-AF65-F5344CB8AC3E}">
        <p14:creationId xmlns:p14="http://schemas.microsoft.com/office/powerpoint/2010/main" val="1041629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F453E-2225-46D6-8F9D-40E23A2CF78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863A1B0-4C7B-4DE5-9F78-1DE5B479E44D}"/>
              </a:ext>
            </a:extLst>
          </p:cNvPr>
          <p:cNvSpPr>
            <a:spLocks noGrp="1"/>
          </p:cNvSpPr>
          <p:nvPr>
            <p:ph idx="1"/>
          </p:nvPr>
        </p:nvSpPr>
        <p:spPr/>
        <p:txBody>
          <a:bodyPr/>
          <a:lstStyle/>
          <a:p>
            <a:pPr marL="0" marR="0" algn="just">
              <a:spcBef>
                <a:spcPts val="0"/>
              </a:spcBef>
              <a:spcAft>
                <a:spcPts val="0"/>
              </a:spcAft>
            </a:pPr>
            <a:r>
              <a:rPr lang="en-US" sz="2000" dirty="0">
                <a:solidFill>
                  <a:srgbClr val="000000"/>
                </a:solidFill>
                <a:effectLst/>
                <a:latin typeface="Times New Roman" panose="02020603050405020304" pitchFamily="18" charset="0"/>
                <a:ea typeface="Calibri" panose="020F0502020204030204" pitchFamily="34" charset="0"/>
              </a:rPr>
              <a:t>As a result of this process of upgrading and harmonization, the environmental and social safeguards       systems of the MDBs share several key features: </a:t>
            </a:r>
          </a:p>
          <a:p>
            <a:pPr marL="400050" lvl="1" indent="0" algn="just">
              <a:spcBef>
                <a:spcPts val="0"/>
              </a:spcBef>
              <a:spcAft>
                <a:spcPts val="190"/>
              </a:spcAft>
              <a:buNone/>
            </a:pPr>
            <a:r>
              <a:rPr lang="en-US" sz="1800" dirty="0">
                <a:solidFill>
                  <a:srgbClr val="000000"/>
                </a:solidFill>
                <a:effectLst/>
                <a:latin typeface="Times New Roman" panose="02020603050405020304" pitchFamily="18" charset="0"/>
                <a:ea typeface="Calibri" panose="020F0502020204030204" pitchFamily="34" charset="0"/>
              </a:rPr>
              <a:t> </a:t>
            </a:r>
            <a:r>
              <a:rPr lang="en-US" dirty="0">
                <a:solidFill>
                  <a:srgbClr val="000000"/>
                </a:solidFill>
                <a:effectLst/>
                <a:latin typeface="Times New Roman" panose="02020603050405020304" pitchFamily="18" charset="0"/>
                <a:ea typeface="Calibri" panose="020F0502020204030204" pitchFamily="34" charset="0"/>
              </a:rPr>
              <a:t>A comprehensive safeguard policies, setting out the requirements for borrowers to undertake the appropriate type and level of environmental and social assessment of operations to be financed by the MDB, using a system of project categorization; </a:t>
            </a:r>
          </a:p>
          <a:p>
            <a:pPr marL="400050" lvl="1" indent="0" algn="just">
              <a:spcBef>
                <a:spcPts val="0"/>
              </a:spcBef>
              <a:spcAft>
                <a:spcPts val="190"/>
              </a:spcAft>
              <a:buNone/>
            </a:pPr>
            <a:r>
              <a:rPr lang="en-US" dirty="0">
                <a:solidFill>
                  <a:srgbClr val="000000"/>
                </a:solidFill>
                <a:effectLst/>
                <a:latin typeface="Times New Roman" panose="02020603050405020304" pitchFamily="18" charset="0"/>
                <a:ea typeface="Calibri" panose="020F0502020204030204" pitchFamily="34" charset="0"/>
              </a:rPr>
              <a:t> A set of supplementary safeguards addressing specific environmental and social risks that set out the MDB‘s requirements for assessment and management or mitigation measures relevant to those areas of risk and where appropriate specific standards that need to be met; and </a:t>
            </a:r>
          </a:p>
          <a:p>
            <a:pPr marL="400050" lvl="1" indent="0" algn="just">
              <a:buNone/>
            </a:pPr>
            <a:r>
              <a:rPr lang="en-US" dirty="0">
                <a:effectLst/>
                <a:latin typeface="Times New Roman" panose="02020603050405020304" pitchFamily="18" charset="0"/>
                <a:ea typeface="Times New Roman" panose="02020603050405020304" pitchFamily="18" charset="0"/>
              </a:rPr>
              <a:t> A high degree of consistency in the risk areas that are covered, despite the variations in the number of specific safeguards per MDB </a:t>
            </a:r>
            <a:endParaRPr lang="en-US" sz="2800" dirty="0"/>
          </a:p>
          <a:p>
            <a:endParaRPr lang="en-US" dirty="0"/>
          </a:p>
        </p:txBody>
      </p:sp>
    </p:spTree>
    <p:extLst>
      <p:ext uri="{BB962C8B-B14F-4D97-AF65-F5344CB8AC3E}">
        <p14:creationId xmlns:p14="http://schemas.microsoft.com/office/powerpoint/2010/main" val="3637588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CB0B9-4F3D-41C1-B80E-713B88B6C6EA}"/>
              </a:ext>
            </a:extLst>
          </p:cNvPr>
          <p:cNvSpPr>
            <a:spLocks noGrp="1"/>
          </p:cNvSpPr>
          <p:nvPr>
            <p:ph type="title"/>
          </p:nvPr>
        </p:nvSpPr>
        <p:spPr/>
        <p:txBody>
          <a:bodyPr/>
          <a:lstStyle/>
          <a:p>
            <a:r>
              <a:rPr lang="en-US" sz="4400" dirty="0"/>
              <a:t>A new  adopted approach:</a:t>
            </a:r>
            <a:br>
              <a:rPr lang="en-US" sz="4400" dirty="0"/>
            </a:br>
            <a:endParaRPr lang="en-US" dirty="0"/>
          </a:p>
        </p:txBody>
      </p:sp>
      <p:sp>
        <p:nvSpPr>
          <p:cNvPr id="3" name="Content Placeholder 2">
            <a:extLst>
              <a:ext uri="{FF2B5EF4-FFF2-40B4-BE49-F238E27FC236}">
                <a16:creationId xmlns:a16="http://schemas.microsoft.com/office/drawing/2014/main" id="{92D98960-166B-40B0-898E-11A418BDD0F6}"/>
              </a:ext>
            </a:extLst>
          </p:cNvPr>
          <p:cNvSpPr>
            <a:spLocks noGrp="1"/>
          </p:cNvSpPr>
          <p:nvPr>
            <p:ph idx="1"/>
          </p:nvPr>
        </p:nvSpPr>
        <p:spPr/>
        <p:txBody>
          <a:bodyPr>
            <a:normAutofit fontScale="92500" lnSpcReduction="10000"/>
          </a:bodyPr>
          <a:lstStyle/>
          <a:p>
            <a:r>
              <a:rPr lang="en-US" sz="2400" dirty="0">
                <a:solidFill>
                  <a:srgbClr val="FF0000"/>
                </a:solidFill>
              </a:rPr>
              <a:t>Safeguards should be an integral part of the Sustainable Development Process  to achieve the Sustainable Development Goals </a:t>
            </a:r>
          </a:p>
          <a:p>
            <a:pPr algn="l"/>
            <a:r>
              <a:rPr lang="en-US" sz="2800" i="0" u="none" strike="noStrike" baseline="0" dirty="0">
                <a:solidFill>
                  <a:srgbClr val="000000"/>
                </a:solidFill>
                <a:latin typeface="Times New Roman" panose="02020603050405020304" pitchFamily="18" charset="0"/>
              </a:rPr>
              <a:t>The new objectives are to  </a:t>
            </a:r>
          </a:p>
          <a:p>
            <a:pPr lvl="1" algn="just"/>
            <a:r>
              <a:rPr lang="en-US" sz="2600" i="0" u="none" strike="noStrike" baseline="0" dirty="0">
                <a:solidFill>
                  <a:srgbClr val="000000"/>
                </a:solidFill>
                <a:latin typeface="Times New Roman" panose="02020603050405020304" pitchFamily="18" charset="0"/>
              </a:rPr>
              <a:t>Address a wider range of environmental and social risks than under the Safeguard Policies </a:t>
            </a:r>
          </a:p>
          <a:p>
            <a:pPr lvl="1" algn="just"/>
            <a:r>
              <a:rPr lang="en-US" sz="2600" i="0" u="none" strike="noStrike" baseline="0" dirty="0">
                <a:solidFill>
                  <a:srgbClr val="000000"/>
                </a:solidFill>
                <a:latin typeface="Times New Roman" panose="02020603050405020304" pitchFamily="18" charset="0"/>
              </a:rPr>
              <a:t>Renew efforts to work with Borrowers’ institutions to build their national systems for managing E&amp;S risk </a:t>
            </a:r>
          </a:p>
          <a:p>
            <a:pPr lvl="1" algn="just"/>
            <a:r>
              <a:rPr lang="en-US" sz="2600" i="0" u="none" strike="noStrike" baseline="0" dirty="0">
                <a:solidFill>
                  <a:srgbClr val="000000"/>
                </a:solidFill>
                <a:latin typeface="Times New Roman" panose="02020603050405020304" pitchFamily="18" charset="0"/>
              </a:rPr>
              <a:t>Increase effectiveness, efficiency and timeliness of environmental and social risk management </a:t>
            </a:r>
          </a:p>
          <a:p>
            <a:pPr lvl="1" algn="just"/>
            <a:r>
              <a:rPr lang="en-US" sz="2600" i="0" u="none" strike="noStrike" baseline="0" dirty="0">
                <a:solidFill>
                  <a:srgbClr val="000000"/>
                </a:solidFill>
                <a:latin typeface="Times New Roman" panose="02020603050405020304" pitchFamily="18" charset="0"/>
              </a:rPr>
              <a:t>Improve policy harmonization, coherence and alignment with development partners </a:t>
            </a:r>
          </a:p>
          <a:p>
            <a:pPr lvl="1" algn="just"/>
            <a:r>
              <a:rPr lang="en-US" sz="2600" i="0" u="none" strike="noStrike" baseline="0" dirty="0">
                <a:solidFill>
                  <a:srgbClr val="000000"/>
                </a:solidFill>
                <a:latin typeface="Times New Roman" panose="02020603050405020304" pitchFamily="18" charset="0"/>
              </a:rPr>
              <a:t>Enhance transparency through stakeholder engagement and information disclosure </a:t>
            </a:r>
          </a:p>
          <a:p>
            <a:endParaRPr lang="en-US" dirty="0"/>
          </a:p>
        </p:txBody>
      </p:sp>
    </p:spTree>
    <p:extLst>
      <p:ext uri="{BB962C8B-B14F-4D97-AF65-F5344CB8AC3E}">
        <p14:creationId xmlns:p14="http://schemas.microsoft.com/office/powerpoint/2010/main" val="1033181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B2DAC-4DB5-4982-B945-0AF2FE1FF380}"/>
              </a:ext>
            </a:extLst>
          </p:cNvPr>
          <p:cNvSpPr>
            <a:spLocks noGrp="1"/>
          </p:cNvSpPr>
          <p:nvPr>
            <p:ph type="title"/>
          </p:nvPr>
        </p:nvSpPr>
        <p:spPr/>
        <p:txBody>
          <a:bodyPr>
            <a:normAutofit/>
          </a:bodyPr>
          <a:lstStyle/>
          <a:p>
            <a:r>
              <a:rPr lang="en-US" sz="2800" dirty="0"/>
              <a:t>A NEW RE-STRUCTURING OF THE ENVIRONMENT AND SOCIAL  STANDARDS AMONG THE MDBs</a:t>
            </a:r>
          </a:p>
        </p:txBody>
      </p:sp>
      <p:sp>
        <p:nvSpPr>
          <p:cNvPr id="3" name="Content Placeholder 2">
            <a:extLst>
              <a:ext uri="{FF2B5EF4-FFF2-40B4-BE49-F238E27FC236}">
                <a16:creationId xmlns:a16="http://schemas.microsoft.com/office/drawing/2014/main" id="{B533A39C-AECF-4E80-AEA0-6F94E63FEED0}"/>
              </a:ext>
            </a:extLst>
          </p:cNvPr>
          <p:cNvSpPr>
            <a:spLocks noGrp="1"/>
          </p:cNvSpPr>
          <p:nvPr>
            <p:ph idx="1"/>
          </p:nvPr>
        </p:nvSpPr>
        <p:spPr/>
        <p:txBody>
          <a:bodyPr>
            <a:normAutofit lnSpcReduction="10000"/>
          </a:bodyPr>
          <a:lstStyle/>
          <a:p>
            <a:pPr algn="just"/>
            <a:r>
              <a:rPr lang="en-US" sz="2800" dirty="0">
                <a:solidFill>
                  <a:srgbClr val="FF0000"/>
                </a:solidFill>
                <a:latin typeface="Calibri" panose="020F0502020204030204" pitchFamily="34" charset="0"/>
                <a:ea typeface="Calibri" panose="020F0502020204030204" pitchFamily="34" charset="0"/>
              </a:rPr>
              <a:t>The new MDB  standards</a:t>
            </a:r>
            <a:r>
              <a:rPr lang="en-US" sz="2800" dirty="0">
                <a:solidFill>
                  <a:srgbClr val="FF0000"/>
                </a:solidFill>
                <a:effectLst/>
                <a:latin typeface="Calibri" panose="020F0502020204030204" pitchFamily="34" charset="0"/>
                <a:ea typeface="Calibri" panose="020F0502020204030204" pitchFamily="34" charset="0"/>
              </a:rPr>
              <a:t>   are now becoming compulsory </a:t>
            </a:r>
            <a:r>
              <a:rPr lang="en-US" sz="2800" dirty="0">
                <a:effectLst/>
                <a:latin typeface="Calibri" panose="020F0502020204030204" pitchFamily="34" charset="0"/>
                <a:ea typeface="Calibri" panose="020F0502020204030204" pitchFamily="34" charset="0"/>
              </a:rPr>
              <a:t>( because they are denoted standards and not guidelines) and will replace previous environment and social safeguard policies of the Multi-Lateral Development Banks</a:t>
            </a:r>
          </a:p>
          <a:p>
            <a:pPr algn="just"/>
            <a:r>
              <a:rPr lang="en-US" sz="2800" dirty="0">
                <a:effectLst/>
                <a:latin typeface="Calibri" panose="020F0502020204030204" pitchFamily="34" charset="0"/>
                <a:ea typeface="Calibri" panose="020F0502020204030204" pitchFamily="34" charset="0"/>
              </a:rPr>
              <a:t>The classification of projects is based </a:t>
            </a:r>
            <a:r>
              <a:rPr lang="en-US" sz="2800" dirty="0">
                <a:solidFill>
                  <a:srgbClr val="FF0000"/>
                </a:solidFill>
                <a:effectLst/>
                <a:latin typeface="Calibri" panose="020F0502020204030204" pitchFamily="34" charset="0"/>
                <a:ea typeface="Calibri" panose="020F0502020204030204" pitchFamily="34" charset="0"/>
              </a:rPr>
              <a:t>equally on environment , social and climate change impacts and risks</a:t>
            </a:r>
          </a:p>
          <a:p>
            <a:pPr algn="just"/>
            <a:r>
              <a:rPr lang="en-US" sz="2800" dirty="0">
                <a:latin typeface="Calibri" panose="020F0502020204030204" pitchFamily="34" charset="0"/>
              </a:rPr>
              <a:t>The new standards will </a:t>
            </a:r>
            <a:r>
              <a:rPr lang="en-US" sz="2800" dirty="0">
                <a:solidFill>
                  <a:srgbClr val="FF0000"/>
                </a:solidFill>
                <a:latin typeface="Calibri" panose="020F0502020204030204" pitchFamily="34" charset="0"/>
              </a:rPr>
              <a:t>integrate BOTH environmental and social issues</a:t>
            </a:r>
          </a:p>
          <a:p>
            <a:pPr algn="just"/>
            <a:r>
              <a:rPr lang="en-US" sz="2800" dirty="0">
                <a:solidFill>
                  <a:srgbClr val="FF0000"/>
                </a:solidFill>
                <a:latin typeface="Calibri" panose="020F0502020204030204" pitchFamily="34" charset="0"/>
              </a:rPr>
              <a:t>New standards were added namely </a:t>
            </a:r>
            <a:r>
              <a:rPr lang="en-US" sz="2800" dirty="0">
                <a:latin typeface="Calibri" panose="020F0502020204030204" pitchFamily="34" charset="0"/>
              </a:rPr>
              <a:t>: Labor and working condition;  Community health and safety, and person with vulnerability , disability and </a:t>
            </a:r>
            <a:r>
              <a:rPr lang="en-US" sz="2400" i="0" u="none" strike="noStrike" baseline="0" dirty="0">
                <a:solidFill>
                  <a:srgbClr val="000000"/>
                </a:solidFill>
              </a:rPr>
              <a:t>Fragility, Conflict and Violence (FCV</a:t>
            </a:r>
            <a:r>
              <a:rPr lang="en-US" sz="2800" i="0" u="none" strike="noStrike" baseline="0" dirty="0">
                <a:solidFill>
                  <a:srgbClr val="000000"/>
                </a:solidFill>
              </a:rPr>
              <a:t>)</a:t>
            </a:r>
          </a:p>
          <a:p>
            <a:endParaRPr lang="en-US" dirty="0"/>
          </a:p>
        </p:txBody>
      </p:sp>
    </p:spTree>
    <p:extLst>
      <p:ext uri="{BB962C8B-B14F-4D97-AF65-F5344CB8AC3E}">
        <p14:creationId xmlns:p14="http://schemas.microsoft.com/office/powerpoint/2010/main" val="1088935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68419-7057-4160-83B5-9A8DE3C847E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A676652-CCDA-4624-A87D-815728393807}"/>
              </a:ext>
            </a:extLst>
          </p:cNvPr>
          <p:cNvSpPr>
            <a:spLocks noGrp="1"/>
          </p:cNvSpPr>
          <p:nvPr>
            <p:ph idx="1"/>
          </p:nvPr>
        </p:nvSpPr>
        <p:spPr/>
        <p:txBody>
          <a:bodyPr>
            <a:normAutofit lnSpcReduction="10000"/>
          </a:bodyPr>
          <a:lstStyle/>
          <a:p>
            <a:pPr algn="just"/>
            <a:r>
              <a:rPr lang="en-US" sz="2800" dirty="0">
                <a:latin typeface="Calibri" panose="020F0502020204030204" pitchFamily="34" charset="0"/>
              </a:rPr>
              <a:t> </a:t>
            </a:r>
            <a:r>
              <a:rPr lang="en-US" sz="2800" dirty="0">
                <a:solidFill>
                  <a:srgbClr val="FF0000"/>
                </a:solidFill>
                <a:latin typeface="Calibri" panose="020F0502020204030204" pitchFamily="34" charset="0"/>
              </a:rPr>
              <a:t>The new standards would apply </a:t>
            </a:r>
            <a:r>
              <a:rPr lang="en-US" sz="2800" dirty="0">
                <a:latin typeface="Calibri" panose="020F0502020204030204" pitchFamily="34" charset="0"/>
              </a:rPr>
              <a:t>not only to the Project but also </a:t>
            </a:r>
            <a:r>
              <a:rPr lang="en-US" sz="2800" dirty="0">
                <a:solidFill>
                  <a:srgbClr val="FF0000"/>
                </a:solidFill>
                <a:latin typeface="Calibri" panose="020F0502020204030204" pitchFamily="34" charset="0"/>
              </a:rPr>
              <a:t>to the associated facilities </a:t>
            </a:r>
            <a:r>
              <a:rPr lang="en-US" sz="2800" dirty="0">
                <a:latin typeface="Calibri" panose="020F0502020204030204" pitchFamily="34" charset="0"/>
              </a:rPr>
              <a:t>that may not be  financed by the Project</a:t>
            </a:r>
          </a:p>
          <a:p>
            <a:pPr algn="just"/>
            <a:r>
              <a:rPr lang="en-US" sz="2800" dirty="0">
                <a:solidFill>
                  <a:srgbClr val="FF0000"/>
                </a:solidFill>
                <a:latin typeface="Calibri" panose="020F0502020204030204" pitchFamily="34" charset="0"/>
              </a:rPr>
              <a:t>Pollution Management is no longer a stand alone guideline </a:t>
            </a:r>
            <a:r>
              <a:rPr lang="en-US" sz="2800" dirty="0">
                <a:latin typeface="Calibri" panose="020F0502020204030204" pitchFamily="34" charset="0"/>
              </a:rPr>
              <a:t>but is integrated   into Resource Efficiency, Pollution Prevention and Management </a:t>
            </a:r>
          </a:p>
          <a:p>
            <a:pPr algn="just"/>
            <a:r>
              <a:rPr lang="en-US" sz="2800" dirty="0">
                <a:solidFill>
                  <a:srgbClr val="FF0000"/>
                </a:solidFill>
                <a:effectLst/>
                <a:latin typeface="Calibri" panose="020F0502020204030204" pitchFamily="34" charset="0"/>
                <a:ea typeface="Calibri" panose="020F0502020204030204" pitchFamily="34" charset="0"/>
              </a:rPr>
              <a:t>There is now more reliance on the Borrower to be in the front seat  </a:t>
            </a:r>
            <a:r>
              <a:rPr lang="en-US" sz="2800" dirty="0">
                <a:effectLst/>
                <a:latin typeface="Calibri" panose="020F0502020204030204" pitchFamily="34" charset="0"/>
                <a:ea typeface="Calibri" panose="020F0502020204030204" pitchFamily="34" charset="0"/>
              </a:rPr>
              <a:t>to monitor, implement and report  the environment and social requirements of the project ,and could use its own environmental and social standards provided it this is likely to address the risks and impacts of the project, and enable the project to achieve objectives materially consistent with the new  MDB </a:t>
            </a:r>
            <a:r>
              <a:rPr lang="en-US" sz="2800" dirty="0">
                <a:latin typeface="Calibri" panose="020F0502020204030204" pitchFamily="34" charset="0"/>
                <a:ea typeface="Calibri" panose="020F0502020204030204" pitchFamily="34" charset="0"/>
              </a:rPr>
              <a:t>s</a:t>
            </a:r>
            <a:r>
              <a:rPr lang="en-US" sz="2800" dirty="0">
                <a:effectLst/>
                <a:latin typeface="Calibri" panose="020F0502020204030204" pitchFamily="34" charset="0"/>
                <a:ea typeface="Calibri" panose="020F0502020204030204" pitchFamily="34" charset="0"/>
              </a:rPr>
              <a:t>tandards</a:t>
            </a:r>
            <a:endParaRPr lang="en-US" sz="3200" dirty="0"/>
          </a:p>
          <a:p>
            <a:endParaRPr lang="en-US" dirty="0"/>
          </a:p>
        </p:txBody>
      </p:sp>
    </p:spTree>
    <p:extLst>
      <p:ext uri="{BB962C8B-B14F-4D97-AF65-F5344CB8AC3E}">
        <p14:creationId xmlns:p14="http://schemas.microsoft.com/office/powerpoint/2010/main" val="1610894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5A7F3-0705-4DBB-9AF1-CA1969ADFCE7}"/>
              </a:ext>
            </a:extLst>
          </p:cNvPr>
          <p:cNvSpPr>
            <a:spLocks noGrp="1"/>
          </p:cNvSpPr>
          <p:nvPr>
            <p:ph type="title"/>
          </p:nvPr>
        </p:nvSpPr>
        <p:spPr/>
        <p:txBody>
          <a:bodyPr/>
          <a:lstStyle/>
          <a:p>
            <a:r>
              <a:rPr lang="en-US" dirty="0"/>
              <a:t>INTERLUDE</a:t>
            </a:r>
          </a:p>
        </p:txBody>
      </p:sp>
      <p:sp>
        <p:nvSpPr>
          <p:cNvPr id="3" name="Content Placeholder 2">
            <a:extLst>
              <a:ext uri="{FF2B5EF4-FFF2-40B4-BE49-F238E27FC236}">
                <a16:creationId xmlns:a16="http://schemas.microsoft.com/office/drawing/2014/main" id="{A35686EE-4533-42BF-9549-FBCFF4181AAA}"/>
              </a:ext>
            </a:extLst>
          </p:cNvPr>
          <p:cNvSpPr>
            <a:spLocks noGrp="1"/>
          </p:cNvSpPr>
          <p:nvPr>
            <p:ph idx="1"/>
          </p:nvPr>
        </p:nvSpPr>
        <p:spPr/>
        <p:txBody>
          <a:bodyPr/>
          <a:lstStyle/>
          <a:p>
            <a:r>
              <a:rPr lang="en-US" dirty="0"/>
              <a:t>COMMENTS?????</a:t>
            </a:r>
          </a:p>
        </p:txBody>
      </p:sp>
    </p:spTree>
    <p:extLst>
      <p:ext uri="{BB962C8B-B14F-4D97-AF65-F5344CB8AC3E}">
        <p14:creationId xmlns:p14="http://schemas.microsoft.com/office/powerpoint/2010/main" val="602507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2DBF1-8176-4A99-9BBE-C57D566E6327}"/>
              </a:ext>
            </a:extLst>
          </p:cNvPr>
          <p:cNvSpPr>
            <a:spLocks noGrp="1"/>
          </p:cNvSpPr>
          <p:nvPr>
            <p:ph type="title"/>
          </p:nvPr>
        </p:nvSpPr>
        <p:spPr/>
        <p:txBody>
          <a:bodyPr/>
          <a:lstStyle/>
          <a:p>
            <a:r>
              <a:rPr lang="en-US" sz="4400" dirty="0"/>
              <a:t>Risks and Impacts  and their coverage</a:t>
            </a:r>
            <a:br>
              <a:rPr lang="en-US" sz="4400" dirty="0"/>
            </a:br>
            <a:endParaRPr lang="en-US" dirty="0"/>
          </a:p>
        </p:txBody>
      </p:sp>
      <p:sp>
        <p:nvSpPr>
          <p:cNvPr id="3" name="Content Placeholder 2">
            <a:extLst>
              <a:ext uri="{FF2B5EF4-FFF2-40B4-BE49-F238E27FC236}">
                <a16:creationId xmlns:a16="http://schemas.microsoft.com/office/drawing/2014/main" id="{C9286C49-DB6A-42E1-9E20-478217054B0A}"/>
              </a:ext>
            </a:extLst>
          </p:cNvPr>
          <p:cNvSpPr>
            <a:spLocks noGrp="1"/>
          </p:cNvSpPr>
          <p:nvPr>
            <p:ph idx="1"/>
          </p:nvPr>
        </p:nvSpPr>
        <p:spPr/>
        <p:txBody>
          <a:bodyPr>
            <a:normAutofit fontScale="92500" lnSpcReduction="10000"/>
          </a:bodyPr>
          <a:lstStyle/>
          <a:p>
            <a:r>
              <a:rPr lang="en-US" sz="2800" dirty="0"/>
              <a:t>What do we mean by E&amp;S risk and impacts?</a:t>
            </a:r>
          </a:p>
          <a:p>
            <a:endParaRPr lang="en-US" dirty="0"/>
          </a:p>
          <a:p>
            <a:r>
              <a:rPr lang="en-US" dirty="0"/>
              <a:t>In very simple terms E&amp;S risks in investment project, may be defined as …</a:t>
            </a:r>
          </a:p>
          <a:p>
            <a:endParaRPr lang="en-US" dirty="0"/>
          </a:p>
          <a:p>
            <a:r>
              <a:rPr lang="en-US" dirty="0"/>
              <a:t>“The possibility that something of environmental or social value will be lost or damaged as a result of a Project action.”</a:t>
            </a:r>
          </a:p>
          <a:p>
            <a:endParaRPr lang="en-US" dirty="0"/>
          </a:p>
          <a:p>
            <a:r>
              <a:rPr lang="en-US" dirty="0"/>
              <a:t>“An E&amp;S impact is a risk-realized”  or…</a:t>
            </a:r>
          </a:p>
          <a:p>
            <a:endParaRPr lang="en-US" dirty="0"/>
          </a:p>
          <a:p>
            <a:r>
              <a:rPr lang="en-US" dirty="0"/>
              <a:t>“An impact is a risk with 100% certainty of occurring” </a:t>
            </a:r>
          </a:p>
          <a:p>
            <a:endParaRPr lang="en-US" dirty="0"/>
          </a:p>
        </p:txBody>
      </p:sp>
    </p:spTree>
    <p:extLst>
      <p:ext uri="{BB962C8B-B14F-4D97-AF65-F5344CB8AC3E}">
        <p14:creationId xmlns:p14="http://schemas.microsoft.com/office/powerpoint/2010/main" val="342177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5A7CA-01D4-4738-BA3E-0BD0366C4846}"/>
              </a:ext>
            </a:extLst>
          </p:cNvPr>
          <p:cNvSpPr>
            <a:spLocks noGrp="1"/>
          </p:cNvSpPr>
          <p:nvPr>
            <p:ph type="title"/>
          </p:nvPr>
        </p:nvSpPr>
        <p:spPr/>
        <p:txBody>
          <a:bodyPr/>
          <a:lstStyle/>
          <a:p>
            <a:r>
              <a:rPr lang="en-US" dirty="0"/>
              <a:t>What are MDBs </a:t>
            </a:r>
          </a:p>
        </p:txBody>
      </p:sp>
      <p:sp>
        <p:nvSpPr>
          <p:cNvPr id="3" name="Content Placeholder 2">
            <a:extLst>
              <a:ext uri="{FF2B5EF4-FFF2-40B4-BE49-F238E27FC236}">
                <a16:creationId xmlns:a16="http://schemas.microsoft.com/office/drawing/2014/main" id="{F58C36F8-6988-4D33-8151-37B80EF25186}"/>
              </a:ext>
            </a:extLst>
          </p:cNvPr>
          <p:cNvSpPr>
            <a:spLocks noGrp="1"/>
          </p:cNvSpPr>
          <p:nvPr>
            <p:ph idx="1"/>
          </p:nvPr>
        </p:nvSpPr>
        <p:spPr/>
        <p:txBody>
          <a:bodyPr>
            <a:normAutofit lnSpcReduction="10000"/>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 multilateral development bank (MDB) is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 international financial institution chartered by two or more countries for the purpose of encouraging economic development in poorer nations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Multilateral development banks consist of member nations from developed and developing countries.</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African Development Bank.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Asian Development Bank.</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European Bank for Reconstruction and Development.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Inter-American Development Bank Group.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International Fund for Agricultural Development.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Islamic Development Bank Group.</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World Bank Group.</a:t>
            </a:r>
          </a:p>
          <a:p>
            <a:pPr marL="342900" indent="-342900">
              <a:lnSpc>
                <a:spcPct val="107000"/>
              </a:lnSpc>
              <a:spcBef>
                <a:spcPts val="0"/>
              </a:spcBef>
              <a:spcAft>
                <a:spcPts val="800"/>
              </a:spcAft>
              <a:buSzPts val="1000"/>
              <a:buFont typeface="Symbol" panose="05050102010706020507" pitchFamily="18" charset="2"/>
              <a:buChar char=""/>
              <a:tabLst>
                <a:tab pos="457200" algn="l"/>
              </a:tabLst>
            </a:pPr>
            <a:r>
              <a:rPr lang="en-US" sz="1800" dirty="0">
                <a:effectLst/>
                <a:latin typeface="Calibri" panose="020F0502020204030204" pitchFamily="34" charset="0"/>
                <a:ea typeface="Calibri" panose="020F0502020204030204" pitchFamily="34" charset="0"/>
                <a:cs typeface="Times New Roman" panose="02020603050405020304" pitchFamily="18" charset="0"/>
              </a:rPr>
              <a:t>MDBs provide loans and grants to member nations to fund projects that support social and economic</a:t>
            </a:r>
            <a:r>
              <a:rPr lang="en-US" sz="1800" u="sng"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development, such as the building of new roads or providing clean water to communities.</a:t>
            </a: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0982708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03307-14D1-4565-A3A4-70D67A941F3E}"/>
              </a:ext>
            </a:extLst>
          </p:cNvPr>
          <p:cNvSpPr>
            <a:spLocks noGrp="1"/>
          </p:cNvSpPr>
          <p:nvPr>
            <p:ph type="title"/>
          </p:nvPr>
        </p:nvSpPr>
        <p:spPr/>
        <p:txBody>
          <a:bodyPr/>
          <a:lstStyle/>
          <a:p>
            <a:r>
              <a:rPr lang="en-US" sz="4400" dirty="0"/>
              <a:t>Environmental and Social Risks and Impacts</a:t>
            </a:r>
            <a:endParaRPr lang="en-US" dirty="0"/>
          </a:p>
        </p:txBody>
      </p:sp>
      <p:sp>
        <p:nvSpPr>
          <p:cNvPr id="3" name="Content Placeholder 2">
            <a:extLst>
              <a:ext uri="{FF2B5EF4-FFF2-40B4-BE49-F238E27FC236}">
                <a16:creationId xmlns:a16="http://schemas.microsoft.com/office/drawing/2014/main" id="{467B183D-69DB-48C0-A2C8-DAD35DBF3924}"/>
              </a:ext>
            </a:extLst>
          </p:cNvPr>
          <p:cNvSpPr>
            <a:spLocks noGrp="1"/>
          </p:cNvSpPr>
          <p:nvPr>
            <p:ph idx="1"/>
          </p:nvPr>
        </p:nvSpPr>
        <p:spPr/>
        <p:txBody>
          <a:bodyPr/>
          <a:lstStyle/>
          <a:p>
            <a:endParaRPr lang="en-US" dirty="0"/>
          </a:p>
        </p:txBody>
      </p:sp>
      <p:sp>
        <p:nvSpPr>
          <p:cNvPr id="4" name="Content Placeholder 2">
            <a:extLst>
              <a:ext uri="{FF2B5EF4-FFF2-40B4-BE49-F238E27FC236}">
                <a16:creationId xmlns:a16="http://schemas.microsoft.com/office/drawing/2014/main" id="{850F2279-3F32-40F7-953C-6A876742082E}"/>
              </a:ext>
            </a:extLst>
          </p:cNvPr>
          <p:cNvSpPr txBox="1">
            <a:spLocks/>
          </p:cNvSpPr>
          <p:nvPr/>
        </p:nvSpPr>
        <p:spPr bwMode="auto">
          <a:xfrm>
            <a:off x="3822700" y="1652589"/>
            <a:ext cx="7608454" cy="4351338"/>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a:bodyPr>
          <a:lstStyle>
            <a:lvl1pPr marL="0" indent="0" algn="l" rtl="0" eaLnBrk="0" fontAlgn="base" hangingPunct="0">
              <a:lnSpc>
                <a:spcPct val="125000"/>
              </a:lnSpc>
              <a:spcBef>
                <a:spcPts val="500"/>
              </a:spcBef>
              <a:spcAft>
                <a:spcPct val="0"/>
              </a:spcAft>
              <a:buClr>
                <a:schemeClr val="bg2"/>
              </a:buClr>
              <a:buSzPct val="60000"/>
              <a:buFontTx/>
              <a:buNone/>
              <a:defRPr sz="2000" b="1">
                <a:solidFill>
                  <a:schemeClr val="tx1"/>
                </a:solidFill>
                <a:latin typeface="+mn-lt"/>
                <a:ea typeface="+mn-ea"/>
                <a:cs typeface="Gotham Book" pitchFamily="50" charset="0"/>
              </a:defRPr>
            </a:lvl1pPr>
            <a:lvl2pPr marL="0" indent="0" algn="l" rtl="0" eaLnBrk="0" fontAlgn="base" hangingPunct="0">
              <a:spcBef>
                <a:spcPct val="20000"/>
              </a:spcBef>
              <a:spcAft>
                <a:spcPct val="0"/>
              </a:spcAft>
              <a:buClr>
                <a:schemeClr val="bg2"/>
              </a:buClr>
              <a:buSzPct val="130000"/>
              <a:buFontTx/>
              <a:buNone/>
              <a:defRPr sz="1200" b="1">
                <a:solidFill>
                  <a:schemeClr val="tx1"/>
                </a:solidFill>
                <a:latin typeface="Gotham Book" pitchFamily="50" charset="0"/>
                <a:cs typeface="Gotham Book" pitchFamily="50" charset="0"/>
              </a:defRPr>
            </a:lvl2pPr>
            <a:lvl3pPr marL="0" indent="0" algn="l" rtl="0" eaLnBrk="0" fontAlgn="base" hangingPunct="0">
              <a:spcBef>
                <a:spcPct val="20000"/>
              </a:spcBef>
              <a:spcAft>
                <a:spcPct val="0"/>
              </a:spcAft>
              <a:buClr>
                <a:srgbClr val="FFFFFF"/>
              </a:buClr>
              <a:buSzPct val="60000"/>
              <a:buFontTx/>
              <a:buNone/>
              <a:defRPr sz="1200" b="1">
                <a:solidFill>
                  <a:schemeClr val="tx1"/>
                </a:solidFill>
                <a:effectLst>
                  <a:outerShdw blurRad="38100" dist="38100" dir="2700000" algn="tl">
                    <a:srgbClr val="000000"/>
                  </a:outerShdw>
                </a:effectLst>
                <a:latin typeface="Gotham Book" pitchFamily="50" charset="0"/>
                <a:cs typeface="Gotham Book" pitchFamily="50" charset="0"/>
              </a:defRPr>
            </a:lvl3pPr>
            <a:lvl4pPr marL="0" indent="0" algn="l" rtl="0" eaLnBrk="0" fontAlgn="base" hangingPunct="0">
              <a:spcBef>
                <a:spcPct val="20000"/>
              </a:spcBef>
              <a:spcAft>
                <a:spcPct val="0"/>
              </a:spcAft>
              <a:buClr>
                <a:schemeClr val="tx2"/>
              </a:buClr>
              <a:buSzPct val="100000"/>
              <a:buFontTx/>
              <a:buNone/>
              <a:defRPr sz="1200">
                <a:solidFill>
                  <a:schemeClr val="tx1"/>
                </a:solidFill>
                <a:effectLst>
                  <a:outerShdw blurRad="38100" dist="38100" dir="2700000" algn="tl">
                    <a:srgbClr val="000000"/>
                  </a:outerShdw>
                </a:effectLst>
                <a:latin typeface="Gotham Book" pitchFamily="50" charset="0"/>
                <a:cs typeface="Gotham Book" pitchFamily="50" charset="0"/>
              </a:defRPr>
            </a:lvl4pPr>
            <a:lvl5pPr marL="0" indent="0" algn="l" rtl="0" eaLnBrk="0" fontAlgn="base" hangingPunct="0">
              <a:spcBef>
                <a:spcPct val="20000"/>
              </a:spcBef>
              <a:spcAft>
                <a:spcPct val="0"/>
              </a:spcAft>
              <a:buClr>
                <a:schemeClr val="folHlink"/>
              </a:buClr>
              <a:buSzPct val="60000"/>
              <a:buFontTx/>
              <a:buNone/>
              <a:defRPr sz="1200">
                <a:solidFill>
                  <a:schemeClr val="tx1"/>
                </a:solidFill>
                <a:effectLst>
                  <a:outerShdw blurRad="38100" dist="38100" dir="2700000" algn="tl">
                    <a:srgbClr val="000000"/>
                  </a:outerShdw>
                </a:effectLst>
                <a:latin typeface="Gotham Book" pitchFamily="50" charset="0"/>
                <a:cs typeface="Gotham Book" pitchFamily="50" charset="0"/>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marR="0" lvl="0" indent="0" algn="l" defTabSz="914400" rtl="0" eaLnBrk="0" fontAlgn="base" latinLnBrk="0" hangingPunct="0">
              <a:lnSpc>
                <a:spcPct val="125000"/>
              </a:lnSpc>
              <a:spcBef>
                <a:spcPts val="500"/>
              </a:spcBef>
              <a:spcAft>
                <a:spcPct val="0"/>
              </a:spcAft>
              <a:buClr>
                <a:srgbClr val="003B76"/>
              </a:buClr>
              <a:buSzPct val="60000"/>
              <a:buFontTx/>
              <a:buNone/>
              <a:tabLst/>
              <a:defRPr/>
            </a:pPr>
            <a:r>
              <a:rPr kumimoji="0" lang="en-US" sz="2800" b="1" i="0" u="none" strike="noStrike" kern="0" cap="none" spc="0" normalizeH="0" baseline="0" noProof="0">
                <a:ln>
                  <a:noFill/>
                </a:ln>
                <a:solidFill>
                  <a:srgbClr val="003B76"/>
                </a:solidFill>
                <a:effectLst/>
                <a:uLnTx/>
                <a:uFillTx/>
                <a:latin typeface="Arial"/>
                <a:ea typeface="+mn-ea"/>
              </a:rPr>
              <a:t>Risk and impact includes several key concepts:</a:t>
            </a:r>
          </a:p>
          <a:p>
            <a:pPr marL="0" marR="0" lvl="0" indent="0" algn="l" defTabSz="914400" rtl="0" eaLnBrk="0" fontAlgn="base" latinLnBrk="0" hangingPunct="0">
              <a:lnSpc>
                <a:spcPct val="125000"/>
              </a:lnSpc>
              <a:spcBef>
                <a:spcPts val="500"/>
              </a:spcBef>
              <a:spcAft>
                <a:spcPct val="0"/>
              </a:spcAft>
              <a:buClr>
                <a:srgbClr val="003B76"/>
              </a:buClr>
              <a:buSzPct val="60000"/>
              <a:buFontTx/>
              <a:buNone/>
              <a:tabLst/>
              <a:defRPr/>
            </a:pPr>
            <a:endParaRPr kumimoji="0" lang="en-US" sz="2600" b="1" i="0" u="none" strike="noStrike" kern="0" cap="none" spc="0" normalizeH="0" baseline="0" noProof="0">
              <a:ln>
                <a:noFill/>
              </a:ln>
              <a:solidFill>
                <a:srgbClr val="003B76"/>
              </a:solidFill>
              <a:effectLst/>
              <a:uLnTx/>
              <a:uFillTx/>
              <a:latin typeface="Arial"/>
              <a:ea typeface="+mn-ea"/>
            </a:endParaRPr>
          </a:p>
          <a:p>
            <a:pPr marL="342900" marR="0" lvl="0" indent="-342900" algn="l" defTabSz="914400" rtl="0" eaLnBrk="0" fontAlgn="base" latinLnBrk="0" hangingPunct="0">
              <a:lnSpc>
                <a:spcPct val="125000"/>
              </a:lnSpc>
              <a:spcBef>
                <a:spcPts val="500"/>
              </a:spcBef>
              <a:spcAft>
                <a:spcPct val="0"/>
              </a:spcAft>
              <a:buClr>
                <a:srgbClr val="003B76"/>
              </a:buClr>
              <a:buSzPct val="60000"/>
              <a:buFont typeface="Arial" panose="020B0604020202020204" pitchFamily="34" charset="0"/>
              <a:buChar char="•"/>
              <a:tabLst/>
              <a:defRPr/>
            </a:pPr>
            <a:r>
              <a:rPr kumimoji="0" lang="en-US" sz="2600" b="1" i="0" u="none" strike="noStrike" kern="0" cap="none" spc="0" normalizeH="0" baseline="0" noProof="0">
                <a:ln>
                  <a:noFill/>
                </a:ln>
                <a:solidFill>
                  <a:srgbClr val="003B76"/>
                </a:solidFill>
                <a:effectLst/>
                <a:uLnTx/>
                <a:uFillTx/>
                <a:latin typeface="Arial"/>
                <a:ea typeface="+mn-ea"/>
              </a:rPr>
              <a:t>Environmental and Social Values</a:t>
            </a:r>
          </a:p>
          <a:p>
            <a:pPr marL="342900" marR="0" lvl="0" indent="-342900" algn="l" defTabSz="914400" rtl="0" eaLnBrk="0" fontAlgn="base" latinLnBrk="0" hangingPunct="0">
              <a:lnSpc>
                <a:spcPct val="125000"/>
              </a:lnSpc>
              <a:spcBef>
                <a:spcPts val="500"/>
              </a:spcBef>
              <a:spcAft>
                <a:spcPct val="0"/>
              </a:spcAft>
              <a:buClr>
                <a:srgbClr val="003B76"/>
              </a:buClr>
              <a:buSzPct val="60000"/>
              <a:buFont typeface="Arial" panose="020B0604020202020204" pitchFamily="34" charset="0"/>
              <a:buChar char="•"/>
              <a:tabLst/>
              <a:defRPr/>
            </a:pPr>
            <a:r>
              <a:rPr kumimoji="0" lang="en-US" sz="2600" b="1" i="0" u="none" strike="noStrike" kern="0" cap="none" spc="0" normalizeH="0" baseline="0" noProof="0">
                <a:ln>
                  <a:noFill/>
                </a:ln>
                <a:solidFill>
                  <a:srgbClr val="003B76"/>
                </a:solidFill>
                <a:effectLst/>
                <a:uLnTx/>
                <a:uFillTx/>
                <a:latin typeface="Arial"/>
                <a:ea typeface="+mn-ea"/>
              </a:rPr>
              <a:t>Nature of harm, loss or damage</a:t>
            </a:r>
          </a:p>
          <a:p>
            <a:pPr marL="342900" marR="0" lvl="0" indent="-342900" algn="l" defTabSz="914400" rtl="0" eaLnBrk="0" fontAlgn="base" latinLnBrk="0" hangingPunct="0">
              <a:lnSpc>
                <a:spcPct val="125000"/>
              </a:lnSpc>
              <a:spcBef>
                <a:spcPts val="500"/>
              </a:spcBef>
              <a:spcAft>
                <a:spcPct val="0"/>
              </a:spcAft>
              <a:buClr>
                <a:srgbClr val="003B76"/>
              </a:buClr>
              <a:buSzPct val="60000"/>
              <a:buFont typeface="Arial" panose="020B0604020202020204" pitchFamily="34" charset="0"/>
              <a:buChar char="•"/>
              <a:tabLst/>
              <a:defRPr/>
            </a:pPr>
            <a:r>
              <a:rPr kumimoji="0" lang="en-US" sz="2600" b="1" i="0" u="none" strike="noStrike" kern="0" cap="none" spc="0" normalizeH="0" baseline="0" noProof="0">
                <a:ln>
                  <a:noFill/>
                </a:ln>
                <a:solidFill>
                  <a:srgbClr val="003B76"/>
                </a:solidFill>
                <a:effectLst/>
                <a:uLnTx/>
                <a:uFillTx/>
                <a:latin typeface="Arial"/>
                <a:ea typeface="+mn-ea"/>
              </a:rPr>
              <a:t>Probability or likelihood of occurrence</a:t>
            </a:r>
          </a:p>
          <a:p>
            <a:pPr marL="342900" marR="0" lvl="0" indent="-342900" algn="l" defTabSz="914400" rtl="0" eaLnBrk="0" fontAlgn="base" latinLnBrk="0" hangingPunct="0">
              <a:lnSpc>
                <a:spcPct val="125000"/>
              </a:lnSpc>
              <a:spcBef>
                <a:spcPts val="500"/>
              </a:spcBef>
              <a:spcAft>
                <a:spcPct val="0"/>
              </a:spcAft>
              <a:buClr>
                <a:srgbClr val="003B76"/>
              </a:buClr>
              <a:buSzPct val="60000"/>
              <a:buFont typeface="Arial" panose="020B0604020202020204" pitchFamily="34" charset="0"/>
              <a:buChar char="•"/>
              <a:tabLst/>
              <a:defRPr/>
            </a:pPr>
            <a:r>
              <a:rPr kumimoji="0" lang="en-US" sz="2600" b="1" i="0" u="none" strike="noStrike" kern="0" cap="none" spc="0" normalizeH="0" baseline="0" noProof="0">
                <a:ln>
                  <a:noFill/>
                </a:ln>
                <a:solidFill>
                  <a:srgbClr val="003B76"/>
                </a:solidFill>
                <a:effectLst/>
                <a:uLnTx/>
                <a:uFillTx/>
                <a:latin typeface="Arial"/>
                <a:ea typeface="+mn-ea"/>
              </a:rPr>
              <a:t>Severity of harm, loss or damage</a:t>
            </a:r>
            <a:endParaRPr kumimoji="0" lang="en-US" sz="2600" b="1" i="0" u="none" strike="noStrike" kern="0" cap="none" spc="0" normalizeH="0" baseline="0" noProof="0" dirty="0">
              <a:ln>
                <a:noFill/>
              </a:ln>
              <a:solidFill>
                <a:srgbClr val="003B76"/>
              </a:solidFill>
              <a:effectLst/>
              <a:uLnTx/>
              <a:uFillTx/>
              <a:latin typeface="Arial"/>
              <a:ea typeface="+mn-ea"/>
            </a:endParaRPr>
          </a:p>
        </p:txBody>
      </p:sp>
    </p:spTree>
    <p:extLst>
      <p:ext uri="{BB962C8B-B14F-4D97-AF65-F5344CB8AC3E}">
        <p14:creationId xmlns:p14="http://schemas.microsoft.com/office/powerpoint/2010/main" val="2249588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F9EF6-F2D9-491C-8CCC-DEC2EDB8D868}"/>
              </a:ext>
            </a:extLst>
          </p:cNvPr>
          <p:cNvSpPr>
            <a:spLocks noGrp="1"/>
          </p:cNvSpPr>
          <p:nvPr>
            <p:ph type="title"/>
          </p:nvPr>
        </p:nvSpPr>
        <p:spPr/>
        <p:txBody>
          <a:bodyPr/>
          <a:lstStyle/>
          <a:p>
            <a:r>
              <a:rPr lang="en-US" sz="4400" dirty="0"/>
              <a:t>Environmental and Social Risks and Impacts</a:t>
            </a:r>
            <a:endParaRPr lang="en-US" dirty="0"/>
          </a:p>
        </p:txBody>
      </p:sp>
      <p:sp>
        <p:nvSpPr>
          <p:cNvPr id="4" name="Text Placeholder 5">
            <a:extLst>
              <a:ext uri="{FF2B5EF4-FFF2-40B4-BE49-F238E27FC236}">
                <a16:creationId xmlns:a16="http://schemas.microsoft.com/office/drawing/2014/main" id="{8A7FA5B1-D603-4CC2-8007-7BB467609923}"/>
              </a:ext>
            </a:extLst>
          </p:cNvPr>
          <p:cNvSpPr>
            <a:spLocks noGrp="1"/>
          </p:cNvSpPr>
          <p:nvPr>
            <p:ph idx="1"/>
          </p:nvPr>
        </p:nvSpPr>
        <p:spPr>
          <a:xfrm>
            <a:off x="838200" y="1825625"/>
            <a:ext cx="10515600" cy="4351338"/>
          </a:xfrm>
        </p:spPr>
        <p:txBody>
          <a:bodyPr>
            <a:noAutofit/>
          </a:bodyPr>
          <a:lstStyle/>
          <a:p>
            <a:r>
              <a:rPr lang="en-US" sz="2800" b="1" i="1" dirty="0"/>
              <a:t>What are examples of environmental and social values?</a:t>
            </a:r>
          </a:p>
          <a:p>
            <a:endParaRPr lang="en-US" sz="2800" b="1" i="1" dirty="0"/>
          </a:p>
        </p:txBody>
      </p:sp>
      <p:pic>
        <p:nvPicPr>
          <p:cNvPr id="5" name="Picture 4">
            <a:extLst>
              <a:ext uri="{FF2B5EF4-FFF2-40B4-BE49-F238E27FC236}">
                <a16:creationId xmlns:a16="http://schemas.microsoft.com/office/drawing/2014/main" id="{73982D3A-8899-4740-B180-6B3FFC9AD1B0}"/>
              </a:ext>
            </a:extLst>
          </p:cNvPr>
          <p:cNvPicPr>
            <a:picLocks noChangeAspect="1"/>
          </p:cNvPicPr>
          <p:nvPr/>
        </p:nvPicPr>
        <p:blipFill>
          <a:blip r:embed="rId2"/>
          <a:stretch>
            <a:fillRect/>
          </a:stretch>
        </p:blipFill>
        <p:spPr>
          <a:xfrm>
            <a:off x="838201" y="3144644"/>
            <a:ext cx="3455020" cy="2864736"/>
          </a:xfrm>
          <a:prstGeom prst="rect">
            <a:avLst/>
          </a:prstGeom>
        </p:spPr>
      </p:pic>
      <p:sp>
        <p:nvSpPr>
          <p:cNvPr id="7" name="Content Placeholder 4">
            <a:extLst>
              <a:ext uri="{FF2B5EF4-FFF2-40B4-BE49-F238E27FC236}">
                <a16:creationId xmlns:a16="http://schemas.microsoft.com/office/drawing/2014/main" id="{53C9CB51-4E78-4F8A-823F-AA991E4BBB87}"/>
              </a:ext>
            </a:extLst>
          </p:cNvPr>
          <p:cNvSpPr txBox="1">
            <a:spLocks/>
          </p:cNvSpPr>
          <p:nvPr/>
        </p:nvSpPr>
        <p:spPr bwMode="auto">
          <a:xfrm>
            <a:off x="6096001" y="3144644"/>
            <a:ext cx="4475356" cy="3032319"/>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normAutofit fontScale="70000" lnSpcReduction="20000"/>
          </a:bodyPr>
          <a:lstStyle>
            <a:lvl1pPr marL="0" indent="0" algn="l" rtl="0" eaLnBrk="0" fontAlgn="base" hangingPunct="0">
              <a:lnSpc>
                <a:spcPct val="125000"/>
              </a:lnSpc>
              <a:spcBef>
                <a:spcPts val="500"/>
              </a:spcBef>
              <a:spcAft>
                <a:spcPct val="0"/>
              </a:spcAft>
              <a:buClr>
                <a:schemeClr val="bg2"/>
              </a:buClr>
              <a:buSzPct val="60000"/>
              <a:buFontTx/>
              <a:buNone/>
              <a:defRPr sz="2000" b="1">
                <a:solidFill>
                  <a:schemeClr val="tx1"/>
                </a:solidFill>
                <a:latin typeface="+mn-lt"/>
                <a:ea typeface="+mn-ea"/>
                <a:cs typeface="Gotham Book" pitchFamily="50" charset="0"/>
              </a:defRPr>
            </a:lvl1pPr>
            <a:lvl2pPr marL="0" indent="0" algn="l" rtl="0" eaLnBrk="0" fontAlgn="base" hangingPunct="0">
              <a:spcBef>
                <a:spcPct val="20000"/>
              </a:spcBef>
              <a:spcAft>
                <a:spcPct val="0"/>
              </a:spcAft>
              <a:buClr>
                <a:schemeClr val="bg2"/>
              </a:buClr>
              <a:buSzPct val="130000"/>
              <a:buFontTx/>
              <a:buNone/>
              <a:defRPr sz="1200" b="1">
                <a:solidFill>
                  <a:schemeClr val="tx1"/>
                </a:solidFill>
                <a:latin typeface="Gotham Book" pitchFamily="50" charset="0"/>
                <a:cs typeface="Gotham Book" pitchFamily="50" charset="0"/>
              </a:defRPr>
            </a:lvl2pPr>
            <a:lvl3pPr marL="0" indent="0" algn="l" rtl="0" eaLnBrk="0" fontAlgn="base" hangingPunct="0">
              <a:spcBef>
                <a:spcPct val="20000"/>
              </a:spcBef>
              <a:spcAft>
                <a:spcPct val="0"/>
              </a:spcAft>
              <a:buClr>
                <a:srgbClr val="FFFFFF"/>
              </a:buClr>
              <a:buSzPct val="60000"/>
              <a:buFontTx/>
              <a:buNone/>
              <a:defRPr sz="1200" b="1">
                <a:solidFill>
                  <a:schemeClr val="tx1"/>
                </a:solidFill>
                <a:effectLst>
                  <a:outerShdw blurRad="38100" dist="38100" dir="2700000" algn="tl">
                    <a:srgbClr val="000000"/>
                  </a:outerShdw>
                </a:effectLst>
                <a:latin typeface="Gotham Book" pitchFamily="50" charset="0"/>
                <a:cs typeface="Gotham Book" pitchFamily="50" charset="0"/>
              </a:defRPr>
            </a:lvl3pPr>
            <a:lvl4pPr marL="0" indent="0" algn="l" rtl="0" eaLnBrk="0" fontAlgn="base" hangingPunct="0">
              <a:spcBef>
                <a:spcPct val="20000"/>
              </a:spcBef>
              <a:spcAft>
                <a:spcPct val="0"/>
              </a:spcAft>
              <a:buClr>
                <a:schemeClr val="tx2"/>
              </a:buClr>
              <a:buSzPct val="100000"/>
              <a:buFontTx/>
              <a:buNone/>
              <a:defRPr sz="1200">
                <a:solidFill>
                  <a:schemeClr val="tx1"/>
                </a:solidFill>
                <a:effectLst>
                  <a:outerShdw blurRad="38100" dist="38100" dir="2700000" algn="tl">
                    <a:srgbClr val="000000"/>
                  </a:outerShdw>
                </a:effectLst>
                <a:latin typeface="Gotham Book" pitchFamily="50" charset="0"/>
                <a:cs typeface="Gotham Book" pitchFamily="50" charset="0"/>
              </a:defRPr>
            </a:lvl4pPr>
            <a:lvl5pPr marL="0" indent="0" algn="l" rtl="0" eaLnBrk="0" fontAlgn="base" hangingPunct="0">
              <a:spcBef>
                <a:spcPct val="20000"/>
              </a:spcBef>
              <a:spcAft>
                <a:spcPct val="0"/>
              </a:spcAft>
              <a:buClr>
                <a:schemeClr val="folHlink"/>
              </a:buClr>
              <a:buSzPct val="60000"/>
              <a:buFontTx/>
              <a:buNone/>
              <a:defRPr sz="1200">
                <a:solidFill>
                  <a:schemeClr val="tx1"/>
                </a:solidFill>
                <a:effectLst>
                  <a:outerShdw blurRad="38100" dist="38100" dir="2700000" algn="tl">
                    <a:srgbClr val="000000"/>
                  </a:outerShdw>
                </a:effectLst>
                <a:latin typeface="Gotham Book" pitchFamily="50" charset="0"/>
                <a:cs typeface="Gotham Book" pitchFamily="50" charset="0"/>
              </a:defRPr>
            </a:lvl5pPr>
            <a:lvl6pPr marL="25146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a:lstStyle>
          <a:p>
            <a:pPr marL="0" marR="0" lvl="0" indent="0" algn="l" defTabSz="914400" rtl="0" eaLnBrk="0" fontAlgn="base" latinLnBrk="0" hangingPunct="0">
              <a:lnSpc>
                <a:spcPct val="125000"/>
              </a:lnSpc>
              <a:spcBef>
                <a:spcPts val="500"/>
              </a:spcBef>
              <a:spcAft>
                <a:spcPct val="0"/>
              </a:spcAft>
              <a:buClr>
                <a:srgbClr val="003B76"/>
              </a:buClr>
              <a:buSzPct val="60000"/>
              <a:buFontTx/>
              <a:buNone/>
              <a:tabLst/>
              <a:defRPr/>
            </a:pPr>
            <a:r>
              <a:rPr kumimoji="0" lang="en-US" sz="2400" b="1" i="0" u="none" strike="noStrike" kern="0" cap="none" spc="0" normalizeH="0" baseline="0" noProof="0" dirty="0">
                <a:ln>
                  <a:noFill/>
                </a:ln>
                <a:solidFill>
                  <a:srgbClr val="003B76"/>
                </a:solidFill>
                <a:effectLst/>
                <a:uLnTx/>
                <a:uFillTx/>
                <a:latin typeface="Arial"/>
                <a:ea typeface="+mn-ea"/>
              </a:rPr>
              <a:t>Social Values</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Human health</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Property and belongings</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Community integrity</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Livelihoods</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Fairness and equity</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Rights</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r>
              <a:rPr kumimoji="0" lang="en-US" sz="2400" b="1" i="0" u="none" strike="noStrike" kern="0" cap="none" spc="0" normalizeH="0" baseline="0" noProof="0" dirty="0">
                <a:ln>
                  <a:noFill/>
                </a:ln>
                <a:solidFill>
                  <a:srgbClr val="003B76"/>
                </a:solidFill>
                <a:effectLst/>
                <a:uLnTx/>
                <a:uFillTx/>
                <a:latin typeface="Arial"/>
                <a:ea typeface="+mn-ea"/>
              </a:rPr>
              <a:t>Protections for vulnerable individuals and groups</a:t>
            </a:r>
          </a:p>
          <a:p>
            <a:pPr marL="342900" marR="0" lvl="0" indent="-342900" algn="l" defTabSz="914400" rtl="0" eaLnBrk="0" fontAlgn="base" latinLnBrk="0" hangingPunct="0">
              <a:lnSpc>
                <a:spcPct val="125000"/>
              </a:lnSpc>
              <a:spcBef>
                <a:spcPts val="500"/>
              </a:spcBef>
              <a:spcAft>
                <a:spcPct val="0"/>
              </a:spcAft>
              <a:buClr>
                <a:srgbClr val="003B76"/>
              </a:buClr>
              <a:buSzPct val="60000"/>
              <a:buFontTx/>
              <a:buChar char="-"/>
              <a:tabLst/>
              <a:defRPr/>
            </a:pPr>
            <a:endParaRPr kumimoji="0" lang="en-US" sz="2000" b="1" i="0" u="none" strike="noStrike" kern="0" cap="none" spc="0" normalizeH="0" baseline="0" noProof="0" dirty="0">
              <a:ln>
                <a:noFill/>
              </a:ln>
              <a:solidFill>
                <a:srgbClr val="FFFFFF"/>
              </a:solidFill>
              <a:effectLst/>
              <a:uLnTx/>
              <a:uFillTx/>
              <a:latin typeface="Arial"/>
              <a:ea typeface="+mn-ea"/>
            </a:endParaRPr>
          </a:p>
        </p:txBody>
      </p:sp>
    </p:spTree>
    <p:extLst>
      <p:ext uri="{BB962C8B-B14F-4D97-AF65-F5344CB8AC3E}">
        <p14:creationId xmlns:p14="http://schemas.microsoft.com/office/powerpoint/2010/main" val="817506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699FF-2265-4067-957B-994AFC8EF6C1}"/>
              </a:ext>
            </a:extLst>
          </p:cNvPr>
          <p:cNvSpPr>
            <a:spLocks noGrp="1"/>
          </p:cNvSpPr>
          <p:nvPr>
            <p:ph type="title"/>
          </p:nvPr>
        </p:nvSpPr>
        <p:spPr/>
        <p:txBody>
          <a:bodyPr/>
          <a:lstStyle/>
          <a:p>
            <a:r>
              <a:rPr lang="en-US" sz="4400" dirty="0"/>
              <a:t>Other types of Risks</a:t>
            </a:r>
            <a:endParaRPr lang="en-US" dirty="0"/>
          </a:p>
        </p:txBody>
      </p:sp>
      <p:pic>
        <p:nvPicPr>
          <p:cNvPr id="4" name="Content Placeholder 3">
            <a:extLst>
              <a:ext uri="{FF2B5EF4-FFF2-40B4-BE49-F238E27FC236}">
                <a16:creationId xmlns:a16="http://schemas.microsoft.com/office/drawing/2014/main" id="{B69FC403-4214-47D8-8671-9F206A1889AB}"/>
              </a:ext>
            </a:extLst>
          </p:cNvPr>
          <p:cNvPicPr>
            <a:picLocks noGrp="1" noChangeAspect="1"/>
          </p:cNvPicPr>
          <p:nvPr>
            <p:ph idx="1"/>
          </p:nvPr>
        </p:nvPicPr>
        <p:blipFill>
          <a:blip r:embed="rId2"/>
          <a:stretch>
            <a:fillRect/>
          </a:stretch>
        </p:blipFill>
        <p:spPr>
          <a:xfrm>
            <a:off x="1524155" y="1825625"/>
            <a:ext cx="9143690" cy="4351338"/>
          </a:xfrm>
          <a:prstGeom prst="rect">
            <a:avLst/>
          </a:prstGeom>
        </p:spPr>
      </p:pic>
    </p:spTree>
    <p:extLst>
      <p:ext uri="{BB962C8B-B14F-4D97-AF65-F5344CB8AC3E}">
        <p14:creationId xmlns:p14="http://schemas.microsoft.com/office/powerpoint/2010/main" val="17738791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CD18A-73B1-4936-B661-4DFFC0EEBF4A}"/>
              </a:ext>
            </a:extLst>
          </p:cNvPr>
          <p:cNvSpPr>
            <a:spLocks noGrp="1"/>
          </p:cNvSpPr>
          <p:nvPr>
            <p:ph type="title"/>
          </p:nvPr>
        </p:nvSpPr>
        <p:spPr/>
        <p:txBody>
          <a:bodyPr/>
          <a:lstStyle/>
          <a:p>
            <a:r>
              <a:rPr lang="en-US" dirty="0"/>
              <a:t>Coverage of Wide Range of Risks </a:t>
            </a:r>
          </a:p>
        </p:txBody>
      </p:sp>
      <p:pic>
        <p:nvPicPr>
          <p:cNvPr id="5" name="Content Placeholder 4">
            <a:extLst>
              <a:ext uri="{FF2B5EF4-FFF2-40B4-BE49-F238E27FC236}">
                <a16:creationId xmlns:a16="http://schemas.microsoft.com/office/drawing/2014/main" id="{8356C5FD-7BF9-4DC4-A908-10206ADEEEFC}"/>
              </a:ext>
            </a:extLst>
          </p:cNvPr>
          <p:cNvPicPr>
            <a:picLocks noGrp="1" noChangeAspect="1"/>
          </p:cNvPicPr>
          <p:nvPr>
            <p:ph idx="1"/>
          </p:nvPr>
        </p:nvPicPr>
        <p:blipFill>
          <a:blip r:embed="rId2"/>
          <a:stretch>
            <a:fillRect/>
          </a:stretch>
        </p:blipFill>
        <p:spPr>
          <a:xfrm>
            <a:off x="1445281" y="1825625"/>
            <a:ext cx="9301437" cy="4351338"/>
          </a:xfrm>
          <a:prstGeom prst="rect">
            <a:avLst/>
          </a:prstGeom>
        </p:spPr>
      </p:pic>
    </p:spTree>
    <p:extLst>
      <p:ext uri="{BB962C8B-B14F-4D97-AF65-F5344CB8AC3E}">
        <p14:creationId xmlns:p14="http://schemas.microsoft.com/office/powerpoint/2010/main" val="1227173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E8A6C-8AF5-400C-9E2F-39DEFDA898D6}"/>
              </a:ext>
            </a:extLst>
          </p:cNvPr>
          <p:cNvSpPr>
            <a:spLocks noGrp="1"/>
          </p:cNvSpPr>
          <p:nvPr>
            <p:ph type="title"/>
          </p:nvPr>
        </p:nvSpPr>
        <p:spPr/>
        <p:txBody>
          <a:bodyPr/>
          <a:lstStyle/>
          <a:p>
            <a:r>
              <a:rPr lang="en-US" dirty="0"/>
              <a:t>Classification of Impact</a:t>
            </a:r>
          </a:p>
        </p:txBody>
      </p:sp>
      <p:sp>
        <p:nvSpPr>
          <p:cNvPr id="3" name="Content Placeholder 2">
            <a:extLst>
              <a:ext uri="{FF2B5EF4-FFF2-40B4-BE49-F238E27FC236}">
                <a16:creationId xmlns:a16="http://schemas.microsoft.com/office/drawing/2014/main" id="{1F939DAC-B853-4CE7-96EC-DCDC654357DB}"/>
              </a:ext>
            </a:extLst>
          </p:cNvPr>
          <p:cNvSpPr>
            <a:spLocks noGrp="1"/>
          </p:cNvSpPr>
          <p:nvPr>
            <p:ph idx="1"/>
          </p:nvPr>
        </p:nvSpPr>
        <p:spPr/>
        <p:txBody>
          <a:bodyPr/>
          <a:lstStyle/>
          <a:p>
            <a:pPr algn="just"/>
            <a:r>
              <a:rPr lang="en-US" dirty="0"/>
              <a:t>Direct impacts: Impacts that result from a direct interaction between a Project Activity and the receiving environment (e.g. between occupation of an area of land and the area lost for other uses). </a:t>
            </a:r>
          </a:p>
          <a:p>
            <a:pPr algn="just"/>
            <a:endParaRPr lang="en-US" dirty="0"/>
          </a:p>
          <a:p>
            <a:pPr algn="just"/>
            <a:r>
              <a:rPr lang="en-US" dirty="0"/>
              <a:t>Cumulative impacts: Impacts that act together with other impacts, from other existing, planned and reasonably predictable future projects and developments, to affect the same environmental resource or receptor.</a:t>
            </a:r>
          </a:p>
          <a:p>
            <a:endParaRPr lang="en-US" dirty="0"/>
          </a:p>
        </p:txBody>
      </p:sp>
    </p:spTree>
    <p:extLst>
      <p:ext uri="{BB962C8B-B14F-4D97-AF65-F5344CB8AC3E}">
        <p14:creationId xmlns:p14="http://schemas.microsoft.com/office/powerpoint/2010/main" val="3568950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DF668-88CD-4BE5-B011-FB9C47CEDE51}"/>
              </a:ext>
            </a:extLst>
          </p:cNvPr>
          <p:cNvSpPr>
            <a:spLocks noGrp="1"/>
          </p:cNvSpPr>
          <p:nvPr>
            <p:ph type="title"/>
          </p:nvPr>
        </p:nvSpPr>
        <p:spPr/>
        <p:txBody>
          <a:bodyPr/>
          <a:lstStyle/>
          <a:p>
            <a:r>
              <a:rPr lang="en-US" sz="2400" dirty="0">
                <a:solidFill>
                  <a:prstClr val="black"/>
                </a:solidFill>
                <a:latin typeface="Calibri"/>
              </a:rPr>
              <a:t>CHARACTERISTICS OF THE IMPACT MAGNITUDE</a:t>
            </a:r>
            <a:endParaRPr lang="en-US" dirty="0"/>
          </a:p>
        </p:txBody>
      </p:sp>
      <p:sp>
        <p:nvSpPr>
          <p:cNvPr id="3" name="Content Placeholder 2">
            <a:extLst>
              <a:ext uri="{FF2B5EF4-FFF2-40B4-BE49-F238E27FC236}">
                <a16:creationId xmlns:a16="http://schemas.microsoft.com/office/drawing/2014/main" id="{1C1BDF81-B077-426A-9D53-BABE65FE8A77}"/>
              </a:ext>
            </a:extLst>
          </p:cNvPr>
          <p:cNvSpPr>
            <a:spLocks noGrp="1"/>
          </p:cNvSpPr>
          <p:nvPr>
            <p:ph idx="1"/>
          </p:nvPr>
        </p:nvSpPr>
        <p:spPr/>
        <p:txBody>
          <a:bodyPr/>
          <a:lstStyle/>
          <a:p>
            <a:pPr algn="just"/>
            <a:r>
              <a:rPr lang="en-US" dirty="0"/>
              <a:t>The magnitude of an impact is a measure of change from baseline conditions. This measure of change can be described in terms of its:</a:t>
            </a:r>
          </a:p>
          <a:p>
            <a:pPr algn="just"/>
            <a:r>
              <a:rPr lang="en-US" dirty="0"/>
              <a:t> Extent: spatial extent (e.g. area impacted) or population extent (e.g. proportion of the population / community affected) of an impact;</a:t>
            </a:r>
          </a:p>
          <a:p>
            <a:pPr algn="just"/>
            <a:r>
              <a:rPr lang="en-US" dirty="0"/>
              <a:t> Duration: how long the impact will interact with the receiving environment;</a:t>
            </a:r>
          </a:p>
          <a:p>
            <a:pPr algn="just"/>
            <a:r>
              <a:rPr lang="en-US" dirty="0"/>
              <a:t> Frequency: how often the impact will occur; and</a:t>
            </a:r>
          </a:p>
          <a:p>
            <a:pPr algn="just"/>
            <a:r>
              <a:rPr lang="en-US" dirty="0"/>
              <a:t> Reversibility: how long before impacts on receptors cease to be evident.</a:t>
            </a:r>
          </a:p>
          <a:p>
            <a:endParaRPr lang="en-US" dirty="0"/>
          </a:p>
        </p:txBody>
      </p:sp>
    </p:spTree>
    <p:extLst>
      <p:ext uri="{BB962C8B-B14F-4D97-AF65-F5344CB8AC3E}">
        <p14:creationId xmlns:p14="http://schemas.microsoft.com/office/powerpoint/2010/main" val="3747391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204BB-8011-4455-B9C9-D2D0C5E053E6}"/>
              </a:ext>
            </a:extLst>
          </p:cNvPr>
          <p:cNvSpPr>
            <a:spLocks noGrp="1"/>
          </p:cNvSpPr>
          <p:nvPr>
            <p:ph type="title"/>
          </p:nvPr>
        </p:nvSpPr>
        <p:spPr/>
        <p:txBody>
          <a:bodyPr>
            <a:normAutofit fontScale="90000"/>
          </a:bodyPr>
          <a:lstStyle/>
          <a:p>
            <a:pPr marL="0" marR="0" lvl="0" indent="0" defTabSz="457200" rtl="0" eaLnBrk="1" fontAlgn="auto" latinLnBrk="0" hangingPunct="1">
              <a:lnSpc>
                <a:spcPct val="100000"/>
              </a:lnSpc>
              <a:spcBef>
                <a:spcPts val="0"/>
              </a:spcBef>
              <a:spcAft>
                <a:spcPts val="0"/>
              </a:spcAft>
              <a:tabLst/>
              <a:defRPr/>
            </a:pPr>
            <a:r>
              <a:rPr kumimoji="0" lang="en-US" sz="2900" b="0" i="0" u="none" strike="noStrike" kern="1200" cap="none" spc="0" normalizeH="0" baseline="0" noProof="0" dirty="0">
                <a:ln>
                  <a:noFill/>
                </a:ln>
                <a:solidFill>
                  <a:srgbClr val="003B76"/>
                </a:solidFill>
                <a:effectLst/>
                <a:uLnTx/>
                <a:uFillTx/>
                <a:latin typeface="Calibri"/>
                <a:ea typeface="+mn-ea"/>
                <a:cs typeface="Arial"/>
              </a:rPr>
              <a:t>Potential r</a:t>
            </a:r>
            <a:r>
              <a:rPr kumimoji="0" lang="en-US" sz="2900" b="1" i="0" u="none" strike="noStrike" kern="1200" cap="none" spc="0" normalizeH="0" baseline="0" noProof="0" dirty="0">
                <a:ln>
                  <a:noFill/>
                </a:ln>
                <a:solidFill>
                  <a:srgbClr val="003B76"/>
                </a:solidFill>
                <a:effectLst/>
                <a:uLnTx/>
                <a:uFillTx/>
                <a:latin typeface="Calibri"/>
                <a:ea typeface="+mn-ea"/>
                <a:cs typeface="Times New Roman" pitchFamily="18" charset="0"/>
              </a:rPr>
              <a:t>isks and </a:t>
            </a:r>
            <a:r>
              <a:rPr kumimoji="0" lang="en-US" sz="2900" b="0" i="0" u="none" strike="noStrike" kern="1200" cap="none" spc="0" normalizeH="0" baseline="0" noProof="0" dirty="0">
                <a:ln>
                  <a:noFill/>
                </a:ln>
                <a:solidFill>
                  <a:srgbClr val="003B76"/>
                </a:solidFill>
                <a:effectLst/>
                <a:uLnTx/>
                <a:uFillTx/>
                <a:latin typeface="Calibri"/>
                <a:ea typeface="+mn-ea"/>
                <a:cs typeface="Arial"/>
              </a:rPr>
              <a:t>I</a:t>
            </a:r>
            <a:r>
              <a:rPr kumimoji="0" lang="en-US" sz="2900" b="1" i="0" u="none" strike="noStrike" kern="1200" cap="none" spc="0" normalizeH="0" baseline="0" noProof="0" dirty="0">
                <a:ln>
                  <a:noFill/>
                </a:ln>
                <a:solidFill>
                  <a:srgbClr val="003B76"/>
                </a:solidFill>
                <a:effectLst/>
                <a:uLnTx/>
                <a:uFillTx/>
                <a:latin typeface="Calibri"/>
                <a:ea typeface="+mn-ea"/>
                <a:cs typeface="Times New Roman" pitchFamily="18" charset="0"/>
              </a:rPr>
              <a:t>mpacts in the new Environment and Social Standards</a:t>
            </a:r>
            <a:br>
              <a:rPr kumimoji="0" lang="en-US" sz="2900" b="1" i="0" u="none" strike="noStrike" kern="1200" cap="none" spc="0" normalizeH="0" baseline="0" noProof="0" dirty="0">
                <a:ln>
                  <a:noFill/>
                </a:ln>
                <a:solidFill>
                  <a:srgbClr val="003B76"/>
                </a:solidFill>
                <a:effectLst/>
                <a:uLnTx/>
                <a:uFillTx/>
                <a:latin typeface="Calibri"/>
                <a:ea typeface="+mn-ea"/>
                <a:cs typeface="Times New Roman" pitchFamily="18" charset="0"/>
              </a:rPr>
            </a:br>
            <a:endParaRPr lang="en-US" dirty="0"/>
          </a:p>
        </p:txBody>
      </p:sp>
      <p:sp>
        <p:nvSpPr>
          <p:cNvPr id="3" name="Content Placeholder 2">
            <a:extLst>
              <a:ext uri="{FF2B5EF4-FFF2-40B4-BE49-F238E27FC236}">
                <a16:creationId xmlns:a16="http://schemas.microsoft.com/office/drawing/2014/main" id="{DB2DB19B-1540-4398-BFE3-20934FE68E50}"/>
              </a:ext>
            </a:extLst>
          </p:cNvPr>
          <p:cNvSpPr>
            <a:spLocks noGrp="1"/>
          </p:cNvSpPr>
          <p:nvPr>
            <p:ph idx="1"/>
          </p:nvPr>
        </p:nvSpPr>
        <p:spPr/>
        <p:txBody>
          <a:bodyPr/>
          <a:lstStyle/>
          <a:p>
            <a:endParaRPr lang="en-US" dirty="0"/>
          </a:p>
        </p:txBody>
      </p:sp>
      <p:pic>
        <p:nvPicPr>
          <p:cNvPr id="5" name="Picture 4" descr="ab99b438-c70c-4b26-85c5-0e0b6bc123d2@prod">
            <a:extLst>
              <a:ext uri="{FF2B5EF4-FFF2-40B4-BE49-F238E27FC236}">
                <a16:creationId xmlns:a16="http://schemas.microsoft.com/office/drawing/2014/main" id="{DDF8A1FC-84DB-4909-9BB2-DA45D05F8E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711" y="1117084"/>
            <a:ext cx="11420289" cy="5204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CFA50F54-F910-4183-94AB-2E1B5FA25F14}"/>
              </a:ext>
            </a:extLst>
          </p:cNvPr>
          <p:cNvSpPr/>
          <p:nvPr/>
        </p:nvSpPr>
        <p:spPr>
          <a:xfrm>
            <a:off x="2497903" y="1653256"/>
            <a:ext cx="2385864" cy="1015663"/>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Community, and worker health, safety</a:t>
            </a:r>
            <a:endParaRPr kumimoji="0" lang="en-US" sz="2000" b="0"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sp>
        <p:nvSpPr>
          <p:cNvPr id="7" name="Rectangle 6">
            <a:extLst>
              <a:ext uri="{FF2B5EF4-FFF2-40B4-BE49-F238E27FC236}">
                <a16:creationId xmlns:a16="http://schemas.microsoft.com/office/drawing/2014/main" id="{8456B6A7-C9FF-499B-98F2-D66D798FE0C7}"/>
              </a:ext>
            </a:extLst>
          </p:cNvPr>
          <p:cNvSpPr/>
          <p:nvPr/>
        </p:nvSpPr>
        <p:spPr>
          <a:xfrm>
            <a:off x="5179392" y="1355551"/>
            <a:ext cx="2221480" cy="1015663"/>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Community safety </a:t>
            </a:r>
            <a:r>
              <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(dam safety, pesticides)</a:t>
            </a:r>
          </a:p>
        </p:txBody>
      </p:sp>
      <p:sp>
        <p:nvSpPr>
          <p:cNvPr id="8" name="Rectangle 7">
            <a:extLst>
              <a:ext uri="{FF2B5EF4-FFF2-40B4-BE49-F238E27FC236}">
                <a16:creationId xmlns:a16="http://schemas.microsoft.com/office/drawing/2014/main" id="{82DB9C7B-35CA-46EF-B7D6-302A6B8AE8D6}"/>
              </a:ext>
            </a:extLst>
          </p:cNvPr>
          <p:cNvSpPr/>
          <p:nvPr/>
        </p:nvSpPr>
        <p:spPr>
          <a:xfrm>
            <a:off x="8339638" y="1653256"/>
            <a:ext cx="1647365" cy="1015663"/>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R</a:t>
            </a:r>
            <a:r>
              <a:rPr kumimoji="0" lang="en-US" sz="2000" b="0" i="0" u="none" strike="noStrike" kern="1200" cap="none" spc="0" normalizeH="0" baseline="0" noProof="0" dirty="0" err="1">
                <a:ln>
                  <a:noFill/>
                </a:ln>
                <a:solidFill>
                  <a:srgbClr val="549E39">
                    <a:lumMod val="75000"/>
                  </a:srgbClr>
                </a:solidFill>
                <a:effectLst/>
                <a:uLnTx/>
                <a:uFillTx/>
                <a:latin typeface="Calibri" panose="020F0502020204030204" pitchFamily="34" charset="0"/>
                <a:ea typeface="+mn-ea"/>
                <a:cs typeface="Calibri" panose="020F0502020204030204" pitchFamily="34" charset="0"/>
              </a:rPr>
              <a:t>isks</a:t>
            </a:r>
            <a:r>
              <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 identified in the </a:t>
            </a: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EHSGs</a:t>
            </a:r>
          </a:p>
        </p:txBody>
      </p:sp>
      <p:sp>
        <p:nvSpPr>
          <p:cNvPr id="9" name="Rectangle 8">
            <a:extLst>
              <a:ext uri="{FF2B5EF4-FFF2-40B4-BE49-F238E27FC236}">
                <a16:creationId xmlns:a16="http://schemas.microsoft.com/office/drawing/2014/main" id="{06FCC112-1E81-49BF-A492-70740B31D00C}"/>
              </a:ext>
            </a:extLst>
          </p:cNvPr>
          <p:cNvSpPr/>
          <p:nvPr/>
        </p:nvSpPr>
        <p:spPr>
          <a:xfrm>
            <a:off x="713828" y="3263272"/>
            <a:ext cx="1179577" cy="707886"/>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Cultural heritage</a:t>
            </a:r>
            <a:endParaRPr kumimoji="0" lang="en-US" sz="2000" b="0"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sp>
        <p:nvSpPr>
          <p:cNvPr id="10" name="Rectangle 9">
            <a:extLst>
              <a:ext uri="{FF2B5EF4-FFF2-40B4-BE49-F238E27FC236}">
                <a16:creationId xmlns:a16="http://schemas.microsoft.com/office/drawing/2014/main" id="{CF477C9F-CADE-429B-9AFD-4124316AEEBF}"/>
              </a:ext>
            </a:extLst>
          </p:cNvPr>
          <p:cNvSpPr/>
          <p:nvPr/>
        </p:nvSpPr>
        <p:spPr>
          <a:xfrm>
            <a:off x="2497903" y="3044948"/>
            <a:ext cx="1681340" cy="1323439"/>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Involuntary land taking or use restrictions</a:t>
            </a:r>
            <a:endParaRPr kumimoji="0" lang="en-US" sz="2000" b="0"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sp>
        <p:nvSpPr>
          <p:cNvPr id="11" name="Rectangle 10">
            <a:extLst>
              <a:ext uri="{FF2B5EF4-FFF2-40B4-BE49-F238E27FC236}">
                <a16:creationId xmlns:a16="http://schemas.microsoft.com/office/drawing/2014/main" id="{2654CAEB-009C-46C6-9979-82C31956ECB6}"/>
              </a:ext>
            </a:extLst>
          </p:cNvPr>
          <p:cNvSpPr/>
          <p:nvPr/>
        </p:nvSpPr>
        <p:spPr>
          <a:xfrm>
            <a:off x="4709951" y="2807514"/>
            <a:ext cx="3029068" cy="2246769"/>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Disproportionate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impacts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on disadvantaged or vulnerable groups,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prejudice or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discrimination in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mn-cs"/>
              </a:rPr>
              <a:t>access to benefits</a:t>
            </a:r>
          </a:p>
        </p:txBody>
      </p:sp>
      <p:sp>
        <p:nvSpPr>
          <p:cNvPr id="12" name="Rectangle 11">
            <a:extLst>
              <a:ext uri="{FF2B5EF4-FFF2-40B4-BE49-F238E27FC236}">
                <a16:creationId xmlns:a16="http://schemas.microsoft.com/office/drawing/2014/main" id="{1F88F47D-8DD6-46D8-ADB7-FD143FBA50EA}"/>
              </a:ext>
            </a:extLst>
          </p:cNvPr>
          <p:cNvSpPr/>
          <p:nvPr/>
        </p:nvSpPr>
        <p:spPr>
          <a:xfrm>
            <a:off x="8167620" y="3346809"/>
            <a:ext cx="1819383" cy="707886"/>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Environmental pollution</a:t>
            </a:r>
            <a:endPar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endParaRPr>
          </a:p>
        </p:txBody>
      </p:sp>
      <p:sp>
        <p:nvSpPr>
          <p:cNvPr id="13" name="Rectangle 12">
            <a:extLst>
              <a:ext uri="{FF2B5EF4-FFF2-40B4-BE49-F238E27FC236}">
                <a16:creationId xmlns:a16="http://schemas.microsoft.com/office/drawing/2014/main" id="{8D69FDBD-DB91-4A3A-BF72-1D033C8E854E}"/>
              </a:ext>
            </a:extLst>
          </p:cNvPr>
          <p:cNvSpPr/>
          <p:nvPr/>
        </p:nvSpPr>
        <p:spPr>
          <a:xfrm>
            <a:off x="10277768" y="3342564"/>
            <a:ext cx="1396521" cy="707886"/>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Climate change</a:t>
            </a:r>
            <a:endPar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endParaRPr>
          </a:p>
        </p:txBody>
      </p:sp>
      <p:sp>
        <p:nvSpPr>
          <p:cNvPr id="14" name="Rectangle 13">
            <a:extLst>
              <a:ext uri="{FF2B5EF4-FFF2-40B4-BE49-F238E27FC236}">
                <a16:creationId xmlns:a16="http://schemas.microsoft.com/office/drawing/2014/main" id="{5081EAC9-4DD7-4B6B-B4CF-C397E4BBD4DB}"/>
              </a:ext>
            </a:extLst>
          </p:cNvPr>
          <p:cNvSpPr/>
          <p:nvPr/>
        </p:nvSpPr>
        <p:spPr>
          <a:xfrm>
            <a:off x="1524000" y="4416673"/>
            <a:ext cx="1300759" cy="1015663"/>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Human security threats</a:t>
            </a:r>
          </a:p>
        </p:txBody>
      </p:sp>
      <p:sp>
        <p:nvSpPr>
          <p:cNvPr id="15" name="Rectangle 14">
            <a:extLst>
              <a:ext uri="{FF2B5EF4-FFF2-40B4-BE49-F238E27FC236}">
                <a16:creationId xmlns:a16="http://schemas.microsoft.com/office/drawing/2014/main" id="{FB96FF9A-E1E7-4DBF-B1D5-09FF13452F4C}"/>
              </a:ext>
            </a:extLst>
          </p:cNvPr>
          <p:cNvSpPr/>
          <p:nvPr/>
        </p:nvSpPr>
        <p:spPr>
          <a:xfrm>
            <a:off x="3329183" y="4738863"/>
            <a:ext cx="1554584" cy="1015663"/>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Impacts on</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Calibri"/>
                <a:ea typeface="+mn-ea"/>
                <a:cs typeface="Times New Roman" pitchFamily="18" charset="0"/>
              </a:rPr>
              <a:t>land use and tenure</a:t>
            </a:r>
            <a:endParaRPr kumimoji="0" lang="en-US" sz="2000" b="0" i="0" u="none" strike="noStrike" kern="1200" cap="none" spc="0" normalizeH="0" baseline="0" noProof="0" dirty="0">
              <a:ln>
                <a:noFill/>
              </a:ln>
              <a:solidFill>
                <a:srgbClr val="002060"/>
              </a:solidFill>
              <a:effectLst/>
              <a:uLnTx/>
              <a:uFillTx/>
              <a:latin typeface="Calibri"/>
              <a:ea typeface="+mn-ea"/>
              <a:cs typeface="Times New Roman" pitchFamily="18" charset="0"/>
            </a:endParaRPr>
          </a:p>
        </p:txBody>
      </p:sp>
      <p:sp>
        <p:nvSpPr>
          <p:cNvPr id="16" name="Rectangle 15">
            <a:extLst>
              <a:ext uri="{FF2B5EF4-FFF2-40B4-BE49-F238E27FC236}">
                <a16:creationId xmlns:a16="http://schemas.microsoft.com/office/drawing/2014/main" id="{91F47FD7-CE15-489D-9B41-B161FDFE4B4C}"/>
              </a:ext>
            </a:extLst>
          </p:cNvPr>
          <p:cNvSpPr/>
          <p:nvPr/>
        </p:nvSpPr>
        <p:spPr>
          <a:xfrm>
            <a:off x="5447193" y="5291996"/>
            <a:ext cx="1554584" cy="707886"/>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Ecosystem services</a:t>
            </a:r>
            <a:endPar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endParaRPr>
          </a:p>
        </p:txBody>
      </p:sp>
      <p:sp>
        <p:nvSpPr>
          <p:cNvPr id="17" name="Rectangle 16">
            <a:extLst>
              <a:ext uri="{FF2B5EF4-FFF2-40B4-BE49-F238E27FC236}">
                <a16:creationId xmlns:a16="http://schemas.microsoft.com/office/drawing/2014/main" id="{854BB1B7-72C6-433E-AAC1-269F8FE3AB25}"/>
              </a:ext>
            </a:extLst>
          </p:cNvPr>
          <p:cNvSpPr/>
          <p:nvPr/>
        </p:nvSpPr>
        <p:spPr>
          <a:xfrm>
            <a:off x="8031298" y="4924504"/>
            <a:ext cx="2089417" cy="707886"/>
          </a:xfrm>
          <a:prstGeom prst="rect">
            <a:avLst/>
          </a:prstGeom>
        </p:spPr>
        <p:txBody>
          <a:bodyPr wrap="square">
            <a:spAutoFit/>
          </a:bodyPr>
          <a:lstStyle>
            <a:defPPr>
              <a:defRPr lang="en-US"/>
            </a:defPPr>
            <a:lvl1pPr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1pPr>
            <a:lvl2pPr marL="4572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2pPr>
            <a:lvl3pPr marL="9144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3pPr>
            <a:lvl4pPr marL="13716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4pPr>
            <a:lvl5pPr marL="1828800" algn="l" rtl="0" fontAlgn="base">
              <a:spcBef>
                <a:spcPct val="0"/>
              </a:spcBef>
              <a:spcAft>
                <a:spcPct val="0"/>
              </a:spcAft>
              <a:defRPr sz="1600" b="1" kern="1200">
                <a:solidFill>
                  <a:schemeClr val="tx1"/>
                </a:solidFill>
                <a:latin typeface="Trebuchet MS" pitchFamily="34" charset="0"/>
                <a:ea typeface="+mn-ea"/>
                <a:cs typeface="Times New Roman" pitchFamily="18" charset="0"/>
              </a:defRPr>
            </a:lvl5pPr>
            <a:lvl6pPr marL="2286000" algn="l" defTabSz="914400" rtl="0" eaLnBrk="1" latinLnBrk="0" hangingPunct="1">
              <a:defRPr sz="1600" b="1" kern="1200">
                <a:solidFill>
                  <a:schemeClr val="tx1"/>
                </a:solidFill>
                <a:latin typeface="Trebuchet MS" pitchFamily="34" charset="0"/>
                <a:ea typeface="+mn-ea"/>
                <a:cs typeface="Times New Roman" pitchFamily="18" charset="0"/>
              </a:defRPr>
            </a:lvl6pPr>
            <a:lvl7pPr marL="2743200" algn="l" defTabSz="914400" rtl="0" eaLnBrk="1" latinLnBrk="0" hangingPunct="1">
              <a:defRPr sz="1600" b="1" kern="1200">
                <a:solidFill>
                  <a:schemeClr val="tx1"/>
                </a:solidFill>
                <a:latin typeface="Trebuchet MS" pitchFamily="34" charset="0"/>
                <a:ea typeface="+mn-ea"/>
                <a:cs typeface="Times New Roman" pitchFamily="18" charset="0"/>
              </a:defRPr>
            </a:lvl7pPr>
            <a:lvl8pPr marL="3200400" algn="l" defTabSz="914400" rtl="0" eaLnBrk="1" latinLnBrk="0" hangingPunct="1">
              <a:defRPr sz="1600" b="1" kern="1200">
                <a:solidFill>
                  <a:schemeClr val="tx1"/>
                </a:solidFill>
                <a:latin typeface="Trebuchet MS" pitchFamily="34" charset="0"/>
                <a:ea typeface="+mn-ea"/>
                <a:cs typeface="Times New Roman" pitchFamily="18" charset="0"/>
              </a:defRPr>
            </a:lvl8pPr>
            <a:lvl9pPr marL="3657600" algn="l" defTabSz="914400" rtl="0" eaLnBrk="1" latinLnBrk="0" hangingPunct="1">
              <a:defRPr sz="1600" b="1" kern="1200">
                <a:solidFill>
                  <a:schemeClr val="tx1"/>
                </a:solidFill>
                <a:latin typeface="Trebuchet MS" pitchFamily="34" charset="0"/>
                <a:ea typeface="+mn-ea"/>
                <a:cs typeface="Times New Roman" pitchFamily="18"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rPr>
              <a:t>Biodiversity and natural habitats</a:t>
            </a:r>
            <a:endParaRPr kumimoji="0" lang="en-US" sz="2000" b="0" i="0" u="none" strike="noStrike" kern="1200" cap="none" spc="0" normalizeH="0" baseline="0" noProof="0" dirty="0">
              <a:ln>
                <a:noFill/>
              </a:ln>
              <a:solidFill>
                <a:srgbClr val="549E39">
                  <a:lumMod val="75000"/>
                </a:srgbClr>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498721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3A459-844D-43BE-AF07-0091F8CDA1D5}"/>
              </a:ext>
            </a:extLst>
          </p:cNvPr>
          <p:cNvSpPr>
            <a:spLocks noGrp="1"/>
          </p:cNvSpPr>
          <p:nvPr>
            <p:ph type="title"/>
          </p:nvPr>
        </p:nvSpPr>
        <p:spPr/>
        <p:txBody>
          <a:bodyPr/>
          <a:lstStyle/>
          <a:p>
            <a:r>
              <a:rPr lang="en-US" sz="2400" kern="0" dirty="0">
                <a:solidFill>
                  <a:srgbClr val="003366"/>
                </a:solidFill>
                <a:latin typeface="Arial Black"/>
                <a:cs typeface="Times New Roman"/>
              </a:rPr>
              <a:t>THE WORLD BANK ESF BUILDS ON THE SAFEGUARD POLICIES</a:t>
            </a:r>
            <a:endParaRPr lang="en-US" dirty="0"/>
          </a:p>
        </p:txBody>
      </p:sp>
      <p:pic>
        <p:nvPicPr>
          <p:cNvPr id="4" name="Content Placeholder 3">
            <a:extLst>
              <a:ext uri="{FF2B5EF4-FFF2-40B4-BE49-F238E27FC236}">
                <a16:creationId xmlns:a16="http://schemas.microsoft.com/office/drawing/2014/main" id="{0900AE8B-1DC3-45BE-B28F-F47807B78698}"/>
              </a:ext>
            </a:extLst>
          </p:cNvPr>
          <p:cNvPicPr>
            <a:picLocks noGrp="1" noChangeAspect="1"/>
          </p:cNvPicPr>
          <p:nvPr>
            <p:ph idx="1"/>
          </p:nvPr>
        </p:nvPicPr>
        <p:blipFill>
          <a:blip r:embed="rId2"/>
          <a:stretch>
            <a:fillRect/>
          </a:stretch>
        </p:blipFill>
        <p:spPr>
          <a:xfrm>
            <a:off x="133890" y="1099684"/>
            <a:ext cx="10679422" cy="6017340"/>
          </a:xfrm>
          <a:prstGeom prst="rect">
            <a:avLst/>
          </a:prstGeom>
        </p:spPr>
      </p:pic>
    </p:spTree>
    <p:extLst>
      <p:ext uri="{BB962C8B-B14F-4D97-AF65-F5344CB8AC3E}">
        <p14:creationId xmlns:p14="http://schemas.microsoft.com/office/powerpoint/2010/main" val="18886693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2E925-3A95-426E-B309-9EEF7DFEAF7D}"/>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B38EA27-660A-4826-A9B9-46388E22FD76}"/>
              </a:ext>
            </a:extLst>
          </p:cNvPr>
          <p:cNvSpPr>
            <a:spLocks noGrp="1"/>
          </p:cNvSpPr>
          <p:nvPr>
            <p:ph idx="1"/>
          </p:nvPr>
        </p:nvSpPr>
        <p:spPr/>
        <p:txBody>
          <a:bodyPr/>
          <a:lstStyle/>
          <a:p>
            <a:r>
              <a:rPr lang="en-US" dirty="0"/>
              <a:t>THANKS FOR LISTENING</a:t>
            </a:r>
          </a:p>
          <a:p>
            <a:r>
              <a:rPr lang="en-US" dirty="0"/>
              <a:t>QUESTIONS??</a:t>
            </a:r>
          </a:p>
        </p:txBody>
      </p:sp>
    </p:spTree>
    <p:extLst>
      <p:ext uri="{BB962C8B-B14F-4D97-AF65-F5344CB8AC3E}">
        <p14:creationId xmlns:p14="http://schemas.microsoft.com/office/powerpoint/2010/main" val="1051487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D7DF5-C75D-4EFE-80AF-40582A8F3CF5}"/>
              </a:ext>
            </a:extLst>
          </p:cNvPr>
          <p:cNvSpPr>
            <a:spLocks noGrp="1"/>
          </p:cNvSpPr>
          <p:nvPr>
            <p:ph type="title"/>
          </p:nvPr>
        </p:nvSpPr>
        <p:spPr/>
        <p:txBody>
          <a:bodyPr>
            <a:normAutofit fontScale="90000"/>
          </a:bodyPr>
          <a:lstStyle/>
          <a:p>
            <a:r>
              <a:rPr lang="en-US" dirty="0"/>
              <a:t>Overview of the WB Environmental and Social  policies</a:t>
            </a:r>
            <a:br>
              <a:rPr lang="en-US" dirty="0"/>
            </a:br>
            <a:endParaRPr lang="en-US" dirty="0"/>
          </a:p>
        </p:txBody>
      </p:sp>
      <p:sp>
        <p:nvSpPr>
          <p:cNvPr id="3" name="Content Placeholder 2">
            <a:extLst>
              <a:ext uri="{FF2B5EF4-FFF2-40B4-BE49-F238E27FC236}">
                <a16:creationId xmlns:a16="http://schemas.microsoft.com/office/drawing/2014/main" id="{C14E5C83-24C8-4B8B-992B-22AC03E7F7CF}"/>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When the WB provide governments with financing to invest in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projects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 such as building a road, connecting people to electricity, or treating waste water —</a:t>
            </a:r>
          </a:p>
          <a:p>
            <a:pPr marL="0" indent="0">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It aim to ensure that the people and the environment are protected from potential adverse impacts. </a:t>
            </a:r>
          </a:p>
          <a:p>
            <a:pPr marL="0" indent="0">
              <a:buNone/>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latin typeface="Times New Roman" panose="02020603050405020304" pitchFamily="18" charset="0"/>
                <a:ea typeface="Times New Roman" panose="02020603050405020304" pitchFamily="18" charset="0"/>
                <a:cs typeface="Times New Roman" panose="02020603050405020304" pitchFamily="18" charset="0"/>
              </a:rPr>
              <a:t>It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does this through policies that identify, avoid, and minimize harm to people and the environment. </a:t>
            </a: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These policies require the borrowing governments to address certain environmental and social risks in order to receive World Bank support for investment projects.</a:t>
            </a: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The World Bank knows from experience that including environmental and social considerations into project design and implementation improves development outcomes.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027122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E73F9-5A1C-4016-8C76-F2BE668A46F6}"/>
              </a:ext>
            </a:extLst>
          </p:cNvPr>
          <p:cNvSpPr>
            <a:spLocks noGrp="1"/>
          </p:cNvSpPr>
          <p:nvPr>
            <p:ph type="title"/>
          </p:nvPr>
        </p:nvSpPr>
        <p:spPr/>
        <p:txBody>
          <a:bodyPr/>
          <a:lstStyle/>
          <a:p>
            <a:r>
              <a:rPr lang="en-US" dirty="0"/>
              <a:t>The World Bank Environmental Safeguard Policies (1989-2018)</a:t>
            </a:r>
          </a:p>
        </p:txBody>
      </p:sp>
      <p:sp>
        <p:nvSpPr>
          <p:cNvPr id="3" name="Content Placeholder 2">
            <a:extLst>
              <a:ext uri="{FF2B5EF4-FFF2-40B4-BE49-F238E27FC236}">
                <a16:creationId xmlns:a16="http://schemas.microsoft.com/office/drawing/2014/main" id="{97152350-1B94-47B4-BE56-89ACEB682D97}"/>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current environmental and social policies of the Bank are known as the "</a:t>
            </a:r>
            <a:r>
              <a:rPr lang="en-US" sz="18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Safeguard Policies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the mechanism for addressing environmental and social issues in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its</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project design, implementation and operation, and they provide a framework for consultation with communities and for public disclosure.</a:t>
            </a: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Examples of these requirements include conducting </a:t>
            </a:r>
            <a:r>
              <a:rPr lang="en-US" sz="18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environmental</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and </a:t>
            </a:r>
            <a:r>
              <a:rPr lang="en-US" sz="1800" u="sng" dirty="0">
                <a:effectLst/>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social</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impact assessments, consulting with affected communities about potential project impacts, and restoring the livelihoods of displaced people.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19751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05C11-3083-4F54-B960-93000F12D64A}"/>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8600EE8-A3AB-4D43-837F-042E316BF2CE}"/>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The World Bank’s  environmental and social policies, consisting of </a:t>
            </a:r>
            <a:r>
              <a:rPr lang="en-US" sz="1800" dirty="0">
                <a:latin typeface="Times New Roman" panose="02020603050405020304" pitchFamily="18" charset="0"/>
                <a:ea typeface="Times New Roman" panose="02020603050405020304" pitchFamily="18" charset="0"/>
                <a:cs typeface="Times New Roman" panose="02020603050405020304" pitchFamily="18" charset="0"/>
              </a:rPr>
              <a:t>the</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Operational Policies:</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 OP 4.01,Environmental Assessment;</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 OP 4.04, Natural Habitats; OP 4.09 Pest management;</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 OP 4.11 Physical Cultural resources;</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 OP 4.36 Forestry;</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OP 4.10 Indigenous People</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OP 4.12  Involuntary Resettlement</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 OP 4.37 , Safety of Dams, </a:t>
            </a:r>
          </a:p>
          <a:p>
            <a:pPr marL="342900" marR="0" lvl="0" indent="-342900" algn="l" defTabSz="914400" rtl="0" eaLnBrk="0" fontAlgn="base" latinLnBrk="0" hangingPunct="0">
              <a:lnSpc>
                <a:spcPct val="100000"/>
              </a:lnSpc>
              <a:spcBef>
                <a:spcPct val="20000"/>
              </a:spcBef>
              <a:spcAft>
                <a:spcPct val="0"/>
              </a:spcAft>
              <a:buClr>
                <a:srgbClr val="003B76"/>
              </a:buClr>
              <a:buSzPct val="60000"/>
              <a:buFont typeface="Wingdings" pitchFamily="2" charset="2"/>
              <a:buChar char="n"/>
              <a:tabLst/>
              <a:defRPr/>
            </a:pPr>
            <a:r>
              <a:rPr kumimoji="0" lang="en-US" sz="2000" b="1" i="0" u="none" strike="noStrike" kern="0" cap="none" spc="0" normalizeH="0" baseline="0" noProof="0" dirty="0">
                <a:ln>
                  <a:noFill/>
                </a:ln>
                <a:solidFill>
                  <a:srgbClr val="003B76"/>
                </a:solidFill>
                <a:effectLst/>
                <a:uLnTx/>
                <a:uFillTx/>
                <a:latin typeface="Calibri" panose="020F0502020204030204" pitchFamily="34" charset="0"/>
                <a:ea typeface="Calibri" panose="020F0502020204030204" pitchFamily="34" charset="0"/>
                <a:cs typeface="Times New Roman" panose="02020603050405020304" pitchFamily="18" charset="0"/>
              </a:rPr>
              <a:t>OP 7.5 Projects in International  water ways; </a:t>
            </a:r>
          </a:p>
          <a:p>
            <a:pPr marL="0" indent="0">
              <a:buNone/>
            </a:pPr>
            <a:endParaRPr lang="en-US" dirty="0"/>
          </a:p>
        </p:txBody>
      </p:sp>
    </p:spTree>
    <p:extLst>
      <p:ext uri="{BB962C8B-B14F-4D97-AF65-F5344CB8AC3E}">
        <p14:creationId xmlns:p14="http://schemas.microsoft.com/office/powerpoint/2010/main" val="3926328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C13DA-8FCF-4BB0-99C6-24D1E7C5DBF1}"/>
              </a:ext>
            </a:extLst>
          </p:cNvPr>
          <p:cNvSpPr>
            <a:spLocks noGrp="1"/>
          </p:cNvSpPr>
          <p:nvPr>
            <p:ph type="title"/>
          </p:nvPr>
        </p:nvSpPr>
        <p:spPr/>
        <p:txBody>
          <a:bodyPr/>
          <a:lstStyle/>
          <a:p>
            <a:r>
              <a:rPr lang="en-US" sz="4400" b="1" dirty="0">
                <a:effectLst/>
                <a:latin typeface="Times New Roman" panose="02020603050405020304" pitchFamily="18" charset="0"/>
                <a:ea typeface="Times New Roman" panose="02020603050405020304" pitchFamily="18" charset="0"/>
              </a:rPr>
              <a:t>Environmental and Social Framework</a:t>
            </a:r>
            <a:br>
              <a:rPr lang="en-US" sz="4400" b="1"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4F3090C-A006-4745-AA43-C931CE1095B1}"/>
              </a:ext>
            </a:extLst>
          </p:cNvPr>
          <p:cNvSpPr>
            <a:spLocks noGrp="1"/>
          </p:cNvSpPr>
          <p:nvPr>
            <p:ph idx="1"/>
          </p:nvPr>
        </p:nvSpPr>
        <p:spPr/>
        <p:txBody>
          <a:bodyPr/>
          <a:lstStyle/>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In August 2016, the World Bank adopted a new set of environment and social policies called the Environmental and Social Framework (ESF</a:t>
            </a:r>
            <a:r>
              <a:rPr lang="en-US"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a:rPr>
              <a:t>)</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a:t>
            </a: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As of October 1, 2018, the ESF applies to all new World Bank investment project financing.</a:t>
            </a: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sz="1800"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With existing projects continuing to apply the Safeguard Policies, the two systems will run in parallel for an estimated seven years.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90915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1BA221-5CB4-4491-B8F9-799C198BFE95}"/>
              </a:ext>
            </a:extLst>
          </p:cNvPr>
          <p:cNvSpPr>
            <a:spLocks noGrp="1"/>
          </p:cNvSpPr>
          <p:nvPr>
            <p:ph type="title"/>
          </p:nvPr>
        </p:nvSpPr>
        <p:spPr/>
        <p:txBody>
          <a:bodyPr/>
          <a:lstStyle/>
          <a:p>
            <a:r>
              <a:rPr lang="en-US" dirty="0"/>
              <a:t>Some </a:t>
            </a:r>
            <a:r>
              <a:rPr lang="en-US"/>
              <a:t>concerns about  </a:t>
            </a:r>
            <a:r>
              <a:rPr lang="en-US" dirty="0"/>
              <a:t>the Safeguard Policies</a:t>
            </a:r>
          </a:p>
        </p:txBody>
      </p:sp>
      <p:sp>
        <p:nvSpPr>
          <p:cNvPr id="3" name="Content Placeholder 2">
            <a:extLst>
              <a:ext uri="{FF2B5EF4-FFF2-40B4-BE49-F238E27FC236}">
                <a16:creationId xmlns:a16="http://schemas.microsoft.com/office/drawing/2014/main" id="{3E5939D3-533D-422D-9F5E-1817A340CC03}"/>
              </a:ext>
            </a:extLst>
          </p:cNvPr>
          <p:cNvSpPr>
            <a:spLocks noGrp="1"/>
          </p:cNvSpPr>
          <p:nvPr>
            <p:ph idx="1"/>
          </p:nvPr>
        </p:nvSpPr>
        <p:spPr/>
        <p:txBody>
          <a:bodyPr>
            <a:normAutofit/>
          </a:bodyPr>
          <a:lstStyle/>
          <a:p>
            <a:pPr marL="342900" marR="2164080" lvl="0" indent="-342900" algn="just" fontAlgn="base">
              <a:lnSpc>
                <a:spcPct val="102000"/>
              </a:lnSpc>
              <a:spcBef>
                <a:spcPts val="0"/>
              </a:spcBef>
              <a:spcAft>
                <a:spcPts val="356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Safeguards are imposed over and above national laws, which raises serious questions about sovereignty, country ownership and the degree to which a country has the right to define its own approach to these issues based on its priorities and socioeconomic context. </a:t>
            </a:r>
          </a:p>
          <a:p>
            <a:pPr marL="342900" marR="2164080" lvl="0" indent="-342900" algn="just" fontAlgn="base">
              <a:lnSpc>
                <a:spcPct val="102000"/>
              </a:lnSpc>
              <a:spcBef>
                <a:spcPts val="0"/>
              </a:spcBef>
              <a:spcAft>
                <a:spcPts val="356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3560"/>
              </a:spcAft>
              <a:buClr>
                <a:srgbClr val="006C67"/>
              </a:buClr>
              <a:buSzPts val="1200"/>
              <a:buFont typeface="Arial" panose="020B0604020202020204" pitchFamily="34" charset="0"/>
              <a:buChar char="•"/>
            </a:pPr>
            <a:r>
              <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rPr>
              <a:t>“</a:t>
            </a: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This is an extraterritorial imposition, and that does not fit with the treaty we signed” </a:t>
            </a:r>
          </a:p>
          <a:p>
            <a:pPr marL="0" marR="0" indent="0" algn="r">
              <a:lnSpc>
                <a:spcPct val="107000"/>
              </a:lnSpc>
              <a:spcBef>
                <a:spcPts val="0"/>
              </a:spcBef>
              <a:spcAft>
                <a:spcPts val="0"/>
              </a:spcAft>
            </a:pPr>
            <a:r>
              <a:rPr lang="en-US" sz="1800" dirty="0">
                <a:solidFill>
                  <a:srgbClr val="000000"/>
                </a:solidFill>
                <a:effectLst/>
                <a:latin typeface="Arial" panose="020B0604020202020204" pitchFamily="34" charset="0"/>
                <a:ea typeface="Arial" panose="020B0604020202020204" pitchFamily="34" charset="0"/>
              </a:rPr>
              <a:t> </a:t>
            </a:r>
            <a:endParaRPr lang="en-US" sz="1800" dirty="0">
              <a:solidFill>
                <a:srgbClr val="000000"/>
              </a:solidFill>
              <a:effectLst/>
              <a:latin typeface="Times New Roman" panose="02020603050405020304" pitchFamily="18" charset="0"/>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164512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EDD5E-DBD6-4241-B38F-7925B5CDF95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ABFA7F3-9B39-437B-AC10-5C1ACACF633A}"/>
              </a:ext>
            </a:extLst>
          </p:cNvPr>
          <p:cNvSpPr>
            <a:spLocks noGrp="1"/>
          </p:cNvSpPr>
          <p:nvPr>
            <p:ph idx="1"/>
          </p:nvPr>
        </p:nvSpPr>
        <p:spPr/>
        <p:txBody>
          <a:bodyPr>
            <a:normAutofit/>
          </a:bodyPr>
          <a:lstStyle/>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Safeguards at the major MDBs are one-size-fits-all, legalistic and inflexible policies covering every MDB project in every borrowing country,</a:t>
            </a: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endParaRPr lang="en-US" sz="18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0"/>
              </a:spcAft>
              <a:buClr>
                <a:srgbClr val="006C67"/>
              </a:buClr>
              <a:buSzPts val="1200"/>
              <a:buFont typeface="Arial" panose="020B0604020202020204" pitchFamily="34" charset="0"/>
              <a:buChar char="•"/>
            </a:pPr>
            <a:r>
              <a:rPr lang="en-US" sz="18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 an approach that does not recognize the vastly different quality of legal frameworks and enforcement capacity across developing countries.  </a:t>
            </a:r>
          </a:p>
          <a:p>
            <a:endParaRPr lang="en-US" dirty="0">
              <a:latin typeface="Arial" panose="020B0604020202020204" pitchFamily="34" charset="0"/>
              <a:cs typeface="Arial" panose="020B0604020202020204" pitchFamily="34" charset="0"/>
            </a:endParaRPr>
          </a:p>
          <a:p>
            <a:pPr marL="457200" marR="0" indent="0" algn="l">
              <a:lnSpc>
                <a:spcPct val="107000"/>
              </a:lnSpc>
              <a:spcBef>
                <a:spcPts val="0"/>
              </a:spcBef>
              <a:spcAft>
                <a:spcPts val="80"/>
              </a:spcAft>
            </a:pPr>
            <a:r>
              <a:rPr lang="en-US"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p>
            <a:endParaRPr lang="en-US" dirty="0"/>
          </a:p>
        </p:txBody>
      </p:sp>
    </p:spTree>
    <p:extLst>
      <p:ext uri="{BB962C8B-B14F-4D97-AF65-F5344CB8AC3E}">
        <p14:creationId xmlns:p14="http://schemas.microsoft.com/office/powerpoint/2010/main" val="1319894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A04F8-0A46-4456-87D5-538BFAEDB55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808BB27-1B84-48AC-B798-FD87724D3824}"/>
              </a:ext>
            </a:extLst>
          </p:cNvPr>
          <p:cNvSpPr>
            <a:spLocks noGrp="1"/>
          </p:cNvSpPr>
          <p:nvPr>
            <p:ph idx="1"/>
          </p:nvPr>
        </p:nvSpPr>
        <p:spPr/>
        <p:txBody>
          <a:bodyPr>
            <a:normAutofit/>
          </a:bodyPr>
          <a:lstStyle/>
          <a:p>
            <a:pPr marL="342900" marR="2164080" lvl="0" indent="-342900" algn="just" fontAlgn="base">
              <a:lnSpc>
                <a:spcPct val="102000"/>
              </a:lnSpc>
              <a:spcBef>
                <a:spcPts val="0"/>
              </a:spcBef>
              <a:spcAft>
                <a:spcPts val="30"/>
              </a:spcAft>
              <a:buClr>
                <a:srgbClr val="006C67"/>
              </a:buClr>
              <a:buSzPts val="1200"/>
              <a:buFont typeface="Arial" panose="020B0604020202020204" pitchFamily="34" charset="0"/>
              <a:buChar char="•"/>
            </a:pPr>
            <a:r>
              <a:rPr lang="en-US" sz="19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Safeguards are time-consuming and expensive, and these costs are borne by the borrower. The average direct financial cost of safeguards on a World Bank project to borrowers is $13.5 million for most projects.</a:t>
            </a:r>
          </a:p>
          <a:p>
            <a:pPr marL="342900" marR="2164080" lvl="0" indent="-342900" algn="just" fontAlgn="base">
              <a:lnSpc>
                <a:spcPct val="102000"/>
              </a:lnSpc>
              <a:spcBef>
                <a:spcPts val="0"/>
              </a:spcBef>
              <a:spcAft>
                <a:spcPts val="30"/>
              </a:spcAft>
              <a:buClr>
                <a:srgbClr val="006C67"/>
              </a:buClr>
              <a:buSzPts val="1200"/>
              <a:buFont typeface="Arial" panose="020B0604020202020204" pitchFamily="34" charset="0"/>
              <a:buChar char="•"/>
            </a:pPr>
            <a:endParaRPr lang="en-US" sz="1900" dirty="0">
              <a:solidFill>
                <a:srgbClr val="000000"/>
              </a:solidFill>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30"/>
              </a:spcAft>
              <a:buClr>
                <a:srgbClr val="006C67"/>
              </a:buClr>
              <a:buSzPts val="1200"/>
              <a:buFont typeface="Arial" panose="020B0604020202020204" pitchFamily="34" charset="0"/>
              <a:buChar char="•"/>
            </a:pPr>
            <a:endParaRPr lang="en-US" sz="19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endParaRPr>
          </a:p>
          <a:p>
            <a:pPr marL="342900" marR="2164080" lvl="0" indent="-342900" algn="just" fontAlgn="base">
              <a:lnSpc>
                <a:spcPct val="102000"/>
              </a:lnSpc>
              <a:spcBef>
                <a:spcPts val="0"/>
              </a:spcBef>
              <a:spcAft>
                <a:spcPts val="30"/>
              </a:spcAft>
              <a:buClr>
                <a:srgbClr val="006C67"/>
              </a:buClr>
              <a:buSzPts val="1200"/>
              <a:buFont typeface="Arial" panose="020B0604020202020204" pitchFamily="34" charset="0"/>
              <a:buChar char="•"/>
            </a:pPr>
            <a:r>
              <a:rPr lang="en-US" sz="19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 </a:t>
            </a:r>
          </a:p>
          <a:p>
            <a:pPr marL="342900" marR="2164080" lvl="0" indent="-342900" algn="just" fontAlgn="base">
              <a:lnSpc>
                <a:spcPct val="102000"/>
              </a:lnSpc>
              <a:spcBef>
                <a:spcPts val="0"/>
              </a:spcBef>
              <a:spcAft>
                <a:spcPts val="30"/>
              </a:spcAft>
              <a:buClr>
                <a:srgbClr val="006C67"/>
              </a:buClr>
              <a:buSzPts val="1200"/>
              <a:buFont typeface="Arial" panose="020B0604020202020204" pitchFamily="34" charset="0"/>
              <a:buChar char="•"/>
            </a:pPr>
            <a:r>
              <a:rPr lang="en-US" sz="1900" u="none" strike="noStrike" dirty="0">
                <a:solidFill>
                  <a:srgbClr val="000000"/>
                </a:solidFill>
                <a:effectLst/>
                <a:uFill>
                  <a:solidFill>
                    <a:srgbClr val="000000"/>
                  </a:solidFill>
                </a:uFill>
                <a:latin typeface="Arial" panose="020B0604020202020204" pitchFamily="34" charset="0"/>
                <a:ea typeface="Arial" panose="020B0604020202020204" pitchFamily="34" charset="0"/>
                <a:cs typeface="Arial" panose="020B0604020202020204" pitchFamily="34" charset="0"/>
              </a:rPr>
              <a:t>The extra time to undertake required assessments and consultations is also considerable – several months or even two years in some cases, according to borrower government officials – followed by obligatory public comment periods lasting up to six months before a project can move forward.  </a:t>
            </a:r>
          </a:p>
          <a:p>
            <a:endParaRPr lang="en-US" dirty="0"/>
          </a:p>
        </p:txBody>
      </p:sp>
    </p:spTree>
    <p:extLst>
      <p:ext uri="{BB962C8B-B14F-4D97-AF65-F5344CB8AC3E}">
        <p14:creationId xmlns:p14="http://schemas.microsoft.com/office/powerpoint/2010/main" val="25762818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TotalTime>
  <Words>1798</Words>
  <Application>Microsoft Office PowerPoint</Application>
  <PresentationFormat>Widescreen</PresentationFormat>
  <Paragraphs>168</Paragraphs>
  <Slides>28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Arial Black</vt:lpstr>
      <vt:lpstr>Calibri</vt:lpstr>
      <vt:lpstr>Calibri Light</vt:lpstr>
      <vt:lpstr>Symbol</vt:lpstr>
      <vt:lpstr>Times New Roman</vt:lpstr>
      <vt:lpstr>Wingdings</vt:lpstr>
      <vt:lpstr>Office Theme</vt:lpstr>
      <vt:lpstr>Revision and Upgrading the Environment and Social Standards in the Multilateral Development Banks (MDB) </vt:lpstr>
      <vt:lpstr>What are MDBs </vt:lpstr>
      <vt:lpstr>Overview of the WB Environmental and Social  policies </vt:lpstr>
      <vt:lpstr>The World Bank Environmental Safeguard Policies (1989-2018)</vt:lpstr>
      <vt:lpstr>PowerPoint Presentation</vt:lpstr>
      <vt:lpstr>Environmental and Social Framework </vt:lpstr>
      <vt:lpstr>Some concerns about  the Safeguard Policies</vt:lpstr>
      <vt:lpstr>PowerPoint Presentation</vt:lpstr>
      <vt:lpstr>PowerPoint Presentation</vt:lpstr>
      <vt:lpstr>PowerPoint Presentation</vt:lpstr>
      <vt:lpstr>PowerPoint Presentation</vt:lpstr>
      <vt:lpstr>Rationale for  adopting an integrated approach to environment and social safeguards </vt:lpstr>
      <vt:lpstr>PowerPoint Presentation</vt:lpstr>
      <vt:lpstr>PowerPoint Presentation</vt:lpstr>
      <vt:lpstr>A new  adopted approach: </vt:lpstr>
      <vt:lpstr>A NEW RE-STRUCTURING OF THE ENVIRONMENT AND SOCIAL  STANDARDS AMONG THE MDBs</vt:lpstr>
      <vt:lpstr>PowerPoint Presentation</vt:lpstr>
      <vt:lpstr>INTERLUDE</vt:lpstr>
      <vt:lpstr>Risks and Impacts  and their coverage </vt:lpstr>
      <vt:lpstr>Environmental and Social Risks and Impacts</vt:lpstr>
      <vt:lpstr>Environmental and Social Risks and Impacts</vt:lpstr>
      <vt:lpstr>Other types of Risks</vt:lpstr>
      <vt:lpstr>Coverage of Wide Range of Risks </vt:lpstr>
      <vt:lpstr>Classification of Impact</vt:lpstr>
      <vt:lpstr>CHARACTERISTICS OF THE IMPACT MAGNITUDE</vt:lpstr>
      <vt:lpstr>Potential risks and Impacts in the new Environment and Social Standards </vt:lpstr>
      <vt:lpstr>THE WORLD BANK ESF BUILDS ON THE SAFEGUARD POLICIES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and Upgrading the Environment and Social Standards in the Multilateral Development Banks (MDB) </dc:title>
  <dc:creator>USER</dc:creator>
  <cp:lastModifiedBy>HP</cp:lastModifiedBy>
  <cp:revision>16</cp:revision>
  <dcterms:created xsi:type="dcterms:W3CDTF">2022-02-24T11:41:49Z</dcterms:created>
  <dcterms:modified xsi:type="dcterms:W3CDTF">2022-05-17T12:08:36Z</dcterms:modified>
</cp:coreProperties>
</file>